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chivo Black" panose="020B0A03020202020B04" pitchFamily="34" charset="77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" panose="020B0503030501040103" pitchFamily="34" charset="0"/>
      <p:regular r:id="rId18"/>
    </p:embeddedFont>
    <p:embeddedFont>
      <p:font typeface="Canva Sans Bold" panose="020B0803030501040103" pitchFamily="34" charset="0"/>
      <p:regular r:id="rId19"/>
      <p:bold r:id="rId20"/>
    </p:embeddedFont>
    <p:embeddedFont>
      <p:font typeface="HK Grotesk Bold" pitchFamily="2" charset="77"/>
      <p:regular r:id="rId21"/>
      <p:bold r:id="rId22"/>
    </p:embeddedFont>
    <p:embeddedFont>
      <p:font typeface="HK Grotesk Medium" pitchFamily="2" charset="77"/>
      <p:regular r:id="rId23"/>
    </p:embeddedFont>
    <p:embeddedFont>
      <p:font typeface="League Spartan" pitchFamily="2" charset="77"/>
      <p:regular r:id="rId24"/>
      <p:bold r:id="rId25"/>
    </p:embeddedFont>
    <p:embeddedFont>
      <p:font typeface="Open Sans Bold" panose="020B0806030504020204" pitchFamily="34" charset="0"/>
      <p:regular r:id="rId26"/>
      <p:bold r:id="rId27"/>
    </p:embeddedFont>
    <p:embeddedFont>
      <p:font typeface="Open Sans Extra Bold" panose="020B0906030804020204" pitchFamily="34" charset="0"/>
      <p:regular r:id="rId28"/>
      <p:bold r:id="rId29"/>
    </p:embeddedFont>
    <p:embeddedFont>
      <p:font typeface="Shrikhand" panose="02000000000000000000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0" autoAdjust="0"/>
  </p:normalViewPr>
  <p:slideViewPr>
    <p:cSldViewPr>
      <p:cViewPr varScale="1">
        <p:scale>
          <a:sx n="70" d="100"/>
          <a:sy n="70" d="100"/>
        </p:scale>
        <p:origin x="84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64837" r="-1648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765421" y="1028700"/>
            <a:ext cx="987759" cy="987759"/>
          </a:xfrm>
          <a:custGeom>
            <a:avLst/>
            <a:gdLst/>
            <a:ahLst/>
            <a:cxnLst/>
            <a:rect l="l" t="t" r="r" b="b"/>
            <a:pathLst>
              <a:path w="987759" h="987759">
                <a:moveTo>
                  <a:pt x="0" y="0"/>
                </a:moveTo>
                <a:lnTo>
                  <a:pt x="987758" y="0"/>
                </a:lnTo>
                <a:lnTo>
                  <a:pt x="987758" y="987759"/>
                </a:lnTo>
                <a:lnTo>
                  <a:pt x="0" y="9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882957" y="2403937"/>
            <a:ext cx="8311688" cy="831168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14285" b="-14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685367" y="2073609"/>
            <a:ext cx="16230600" cy="9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3"/>
              </a:lnSpc>
            </a:pPr>
            <a:r>
              <a:rPr lang="en-US" sz="6876">
                <a:solidFill>
                  <a:srgbClr val="FFFFFF"/>
                </a:solidFill>
                <a:latin typeface="HK Grotesk Bold"/>
              </a:rPr>
              <a:t>Integrated Communications Plan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51210"/>
            <a:ext cx="11138222" cy="126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3"/>
              </a:lnSpc>
              <a:spcBef>
                <a:spcPct val="0"/>
              </a:spcBef>
            </a:pPr>
            <a:r>
              <a:rPr lang="en-US" sz="8875">
                <a:solidFill>
                  <a:srgbClr val="343434"/>
                </a:solidFill>
                <a:latin typeface="League Spartan"/>
              </a:rPr>
              <a:t>Fancy Fox Balloons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953490"/>
            <a:ext cx="5464001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nva Sans Bold"/>
              </a:rPr>
              <a:t>Name: Kritika Sobti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Canva Sans Bold"/>
              </a:rPr>
              <a:t>Student Id: 8873442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560921"/>
            <a:chOff x="0" y="0"/>
            <a:chExt cx="6186311" cy="8662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866287"/>
            </a:xfrm>
            <a:custGeom>
              <a:avLst/>
              <a:gdLst/>
              <a:ahLst/>
              <a:cxnLst/>
              <a:rect l="l" t="t" r="r" b="b"/>
              <a:pathLst>
                <a:path w="6186311" h="866287">
                  <a:moveTo>
                    <a:pt x="0" y="0"/>
                  </a:moveTo>
                  <a:lnTo>
                    <a:pt x="6186311" y="0"/>
                  </a:lnTo>
                  <a:lnTo>
                    <a:pt x="6186311" y="866287"/>
                  </a:lnTo>
                  <a:lnTo>
                    <a:pt x="0" y="866287"/>
                  </a:lnTo>
                  <a:close/>
                </a:path>
              </a:pathLst>
            </a:custGeom>
            <a:solidFill>
              <a:srgbClr val="896CC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823291" y="4454439"/>
            <a:ext cx="3041766" cy="3041766"/>
          </a:xfrm>
          <a:custGeom>
            <a:avLst/>
            <a:gdLst/>
            <a:ahLst/>
            <a:cxnLst/>
            <a:rect l="l" t="t" r="r" b="b"/>
            <a:pathLst>
              <a:path w="3041766" h="3041766">
                <a:moveTo>
                  <a:pt x="0" y="0"/>
                </a:moveTo>
                <a:lnTo>
                  <a:pt x="3041765" y="0"/>
                </a:lnTo>
                <a:lnTo>
                  <a:pt x="3041765" y="3041766"/>
                </a:lnTo>
                <a:lnTo>
                  <a:pt x="0" y="3041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01622" y="4454439"/>
            <a:ext cx="3041766" cy="3041766"/>
          </a:xfrm>
          <a:custGeom>
            <a:avLst/>
            <a:gdLst/>
            <a:ahLst/>
            <a:cxnLst/>
            <a:rect l="l" t="t" r="r" b="b"/>
            <a:pathLst>
              <a:path w="3041766" h="3041766">
                <a:moveTo>
                  <a:pt x="0" y="0"/>
                </a:moveTo>
                <a:lnTo>
                  <a:pt x="3041765" y="0"/>
                </a:lnTo>
                <a:lnTo>
                  <a:pt x="3041765" y="3041766"/>
                </a:lnTo>
                <a:lnTo>
                  <a:pt x="0" y="3041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1331" y="5143500"/>
            <a:ext cx="3433381" cy="2304206"/>
          </a:xfrm>
          <a:custGeom>
            <a:avLst/>
            <a:gdLst/>
            <a:ahLst/>
            <a:cxnLst/>
            <a:rect l="l" t="t" r="r" b="b"/>
            <a:pathLst>
              <a:path w="3433381" h="2304206">
                <a:moveTo>
                  <a:pt x="0" y="0"/>
                </a:moveTo>
                <a:lnTo>
                  <a:pt x="3433381" y="0"/>
                </a:lnTo>
                <a:lnTo>
                  <a:pt x="3433381" y="2304206"/>
                </a:lnTo>
                <a:lnTo>
                  <a:pt x="0" y="2304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86932" y="4454439"/>
            <a:ext cx="2933923" cy="2955417"/>
          </a:xfrm>
          <a:custGeom>
            <a:avLst/>
            <a:gdLst/>
            <a:ahLst/>
            <a:cxnLst/>
            <a:rect l="l" t="t" r="r" b="b"/>
            <a:pathLst>
              <a:path w="2933923" h="2955417">
                <a:moveTo>
                  <a:pt x="0" y="0"/>
                </a:moveTo>
                <a:lnTo>
                  <a:pt x="2933922" y="0"/>
                </a:lnTo>
                <a:lnTo>
                  <a:pt x="2933922" y="2955417"/>
                </a:lnTo>
                <a:lnTo>
                  <a:pt x="0" y="2955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45796" y="1095069"/>
            <a:ext cx="9968717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League Spartan"/>
              </a:rPr>
              <a:t>BENEFITS  TO THE COMPANY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90448" y="7735184"/>
            <a:ext cx="3464114" cy="112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spc="13">
                <a:solidFill>
                  <a:srgbClr val="896CC9"/>
                </a:solidFill>
                <a:latin typeface="Open Sans Bold"/>
              </a:rPr>
              <a:t>Enhanced Brand Visibility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23291" y="7735184"/>
            <a:ext cx="2606864" cy="169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spc="13">
                <a:solidFill>
                  <a:srgbClr val="896CC9"/>
                </a:solidFill>
                <a:latin typeface="Open Sans Bold"/>
              </a:rPr>
              <a:t>Expanded Customer Base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52945" y="7735184"/>
            <a:ext cx="2606864" cy="112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spc="13">
                <a:solidFill>
                  <a:srgbClr val="896CC9"/>
                </a:solidFill>
                <a:latin typeface="Open Sans Bold"/>
              </a:rPr>
              <a:t>Increase Revenue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90688" y="7735184"/>
            <a:ext cx="3126410" cy="112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1"/>
              </a:lnSpc>
              <a:spcBef>
                <a:spcPct val="0"/>
              </a:spcBef>
            </a:pPr>
            <a:r>
              <a:rPr lang="en-US" sz="3258" spc="13">
                <a:solidFill>
                  <a:srgbClr val="896CC9"/>
                </a:solidFill>
                <a:latin typeface="Open Sans Bold"/>
              </a:rPr>
              <a:t>Long-Term Sustainability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4629150" y="4629150"/>
            <a:ext cx="10287000" cy="1028700"/>
          </a:xfrm>
          <a:custGeom>
            <a:avLst/>
            <a:gdLst/>
            <a:ahLst/>
            <a:cxnLst/>
            <a:rect l="l" t="t" r="r" b="b"/>
            <a:pathLst>
              <a:path w="10287000" h="1028700">
                <a:moveTo>
                  <a:pt x="0" y="0"/>
                </a:moveTo>
                <a:lnTo>
                  <a:pt x="10287000" y="0"/>
                </a:lnTo>
                <a:lnTo>
                  <a:pt x="10287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837" b="-78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71" y="1028700"/>
            <a:ext cx="987759" cy="987759"/>
          </a:xfrm>
          <a:custGeom>
            <a:avLst/>
            <a:gdLst/>
            <a:ahLst/>
            <a:cxnLst/>
            <a:rect l="l" t="t" r="r" b="b"/>
            <a:pathLst>
              <a:path w="987759" h="987759">
                <a:moveTo>
                  <a:pt x="0" y="0"/>
                </a:moveTo>
                <a:lnTo>
                  <a:pt x="987758" y="0"/>
                </a:lnTo>
                <a:lnTo>
                  <a:pt x="987758" y="987759"/>
                </a:lnTo>
                <a:lnTo>
                  <a:pt x="0" y="9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284972" y="3848827"/>
            <a:ext cx="11718056" cy="2589346"/>
            <a:chOff x="0" y="0"/>
            <a:chExt cx="15624075" cy="3452461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5624075" cy="2102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30"/>
                </a:lnSpc>
              </a:pPr>
              <a:r>
                <a:rPr lang="en-US" sz="10358">
                  <a:solidFill>
                    <a:srgbClr val="343434"/>
                  </a:solidFill>
                  <a:latin typeface="HK Grotesk Bold"/>
                </a:rPr>
                <a:t>Thank you!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645600"/>
              <a:ext cx="15624075" cy="806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136985" y="3136985"/>
            <a:ext cx="10287000" cy="4013030"/>
          </a:xfrm>
          <a:custGeom>
            <a:avLst/>
            <a:gdLst/>
            <a:ahLst/>
            <a:cxnLst/>
            <a:rect l="l" t="t" r="r" b="b"/>
            <a:pathLst>
              <a:path w="10287000" h="4013030">
                <a:moveTo>
                  <a:pt x="0" y="0"/>
                </a:moveTo>
                <a:lnTo>
                  <a:pt x="10287000" y="0"/>
                </a:lnTo>
                <a:lnTo>
                  <a:pt x="10287000" y="4013030"/>
                </a:lnTo>
                <a:lnTo>
                  <a:pt x="0" y="4013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837" b="-1278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675942" y="7964545"/>
            <a:ext cx="2612058" cy="257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256"/>
              </a:lnSpc>
            </a:pPr>
            <a:r>
              <a:rPr lang="en-US" sz="16880">
                <a:solidFill>
                  <a:srgbClr val="343434">
                    <a:alpha val="4706"/>
                  </a:srgbClr>
                </a:solidFill>
                <a:latin typeface="HK Grotesk Bold"/>
              </a:rPr>
              <a:t>02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018756" y="40941"/>
            <a:ext cx="987759" cy="987759"/>
          </a:xfrm>
          <a:custGeom>
            <a:avLst/>
            <a:gdLst/>
            <a:ahLst/>
            <a:cxnLst/>
            <a:rect l="l" t="t" r="r" b="b"/>
            <a:pathLst>
              <a:path w="987759" h="987759">
                <a:moveTo>
                  <a:pt x="0" y="0"/>
                </a:moveTo>
                <a:lnTo>
                  <a:pt x="987759" y="0"/>
                </a:lnTo>
                <a:lnTo>
                  <a:pt x="987759" y="987759"/>
                </a:lnTo>
                <a:lnTo>
                  <a:pt x="0" y="9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310940" y="5659842"/>
            <a:ext cx="4882688" cy="488268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5154" b="-251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10940" y="417578"/>
            <a:ext cx="3801460" cy="1267153"/>
          </a:xfrm>
          <a:custGeom>
            <a:avLst/>
            <a:gdLst/>
            <a:ahLst/>
            <a:cxnLst/>
            <a:rect l="l" t="t" r="r" b="b"/>
            <a:pathLst>
              <a:path w="3801460" h="1267153">
                <a:moveTo>
                  <a:pt x="0" y="0"/>
                </a:moveTo>
                <a:lnTo>
                  <a:pt x="3801461" y="0"/>
                </a:lnTo>
                <a:lnTo>
                  <a:pt x="3801461" y="1267153"/>
                </a:lnTo>
                <a:lnTo>
                  <a:pt x="0" y="1267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85920">
            <a:off x="-1473766" y="3185399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510681" y="624672"/>
            <a:ext cx="15347986" cy="2369501"/>
            <a:chOff x="0" y="0"/>
            <a:chExt cx="20463981" cy="315933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20463981" cy="1647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20"/>
                </a:lnSpc>
              </a:pPr>
              <a:r>
                <a:rPr lang="en-US" sz="8100">
                  <a:solidFill>
                    <a:srgbClr val="343434"/>
                  </a:solidFill>
                  <a:latin typeface="HK Grotesk Bold"/>
                </a:rPr>
                <a:t>About Fancy Fox Balloons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574170"/>
              <a:ext cx="20463981" cy="58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2937022"/>
            <a:ext cx="13978431" cy="654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0877" lvl="1" indent="-310439">
              <a:lnSpc>
                <a:spcPts val="4026"/>
              </a:lnSpc>
              <a:buFont typeface="Arial"/>
              <a:buChar char="•"/>
            </a:pPr>
            <a:r>
              <a:rPr lang="en-US" sz="2875">
                <a:solidFill>
                  <a:srgbClr val="343434"/>
                </a:solidFill>
                <a:latin typeface="Canva Sans Bold"/>
              </a:rPr>
              <a:t>Fancy Fox Balloons:</a:t>
            </a:r>
            <a:r>
              <a:rPr lang="en-US" sz="2875">
                <a:solidFill>
                  <a:srgbClr val="343434"/>
                </a:solidFill>
                <a:latin typeface="Canva Sans"/>
              </a:rPr>
              <a:t> A home-based business specializing in personalized and custom balloon decorations, based in Brockville, Ontario.</a:t>
            </a:r>
          </a:p>
          <a:p>
            <a:pPr>
              <a:lnSpc>
                <a:spcPts val="4026"/>
              </a:lnSpc>
            </a:pPr>
            <a:endParaRPr lang="en-US" sz="2875">
              <a:solidFill>
                <a:srgbClr val="343434"/>
              </a:solidFill>
              <a:latin typeface="Canva Sans"/>
            </a:endParaRPr>
          </a:p>
          <a:p>
            <a:pPr marL="620877" lvl="1" indent="-310439">
              <a:lnSpc>
                <a:spcPts val="4026"/>
              </a:lnSpc>
              <a:buFont typeface="Arial"/>
              <a:buChar char="•"/>
            </a:pPr>
            <a:r>
              <a:rPr lang="en-US" sz="2875">
                <a:solidFill>
                  <a:srgbClr val="343434"/>
                </a:solidFill>
                <a:latin typeface="Canva Sans Bold"/>
              </a:rPr>
              <a:t>Founder: </a:t>
            </a:r>
            <a:r>
              <a:rPr lang="en-US" sz="2875">
                <a:solidFill>
                  <a:srgbClr val="343434"/>
                </a:solidFill>
                <a:latin typeface="Canva Sans"/>
              </a:rPr>
              <a:t>Kristin Ballantine, a Certified Balloon Artist, founded the company in November 2022, originally named "Love in a Bubble," rebranded to Fancy Fox Balloons in 2023.</a:t>
            </a:r>
          </a:p>
          <a:p>
            <a:pPr>
              <a:lnSpc>
                <a:spcPts val="4026"/>
              </a:lnSpc>
            </a:pPr>
            <a:endParaRPr lang="en-US" sz="2875">
              <a:solidFill>
                <a:srgbClr val="343434"/>
              </a:solidFill>
              <a:latin typeface="Canva Sans"/>
            </a:endParaRPr>
          </a:p>
          <a:p>
            <a:pPr marL="620877" lvl="1" indent="-310439">
              <a:lnSpc>
                <a:spcPts val="4026"/>
              </a:lnSpc>
              <a:buFont typeface="Arial"/>
              <a:buChar char="•"/>
            </a:pPr>
            <a:r>
              <a:rPr lang="en-US" sz="2875">
                <a:solidFill>
                  <a:srgbClr val="343434"/>
                </a:solidFill>
                <a:latin typeface="Canva Sans Bold"/>
              </a:rPr>
              <a:t>Distinctiveness:</a:t>
            </a:r>
            <a:r>
              <a:rPr lang="en-US" sz="2875">
                <a:solidFill>
                  <a:srgbClr val="343434"/>
                </a:solidFill>
                <a:latin typeface="Canva Sans"/>
              </a:rPr>
              <a:t> Known for stunning, eco-friendly balloon designs, adding a magical touch to all kinds of events.</a:t>
            </a:r>
          </a:p>
          <a:p>
            <a:pPr>
              <a:lnSpc>
                <a:spcPts val="4026"/>
              </a:lnSpc>
            </a:pPr>
            <a:endParaRPr lang="en-US" sz="2875">
              <a:solidFill>
                <a:srgbClr val="343434"/>
              </a:solidFill>
              <a:latin typeface="Canva Sans"/>
            </a:endParaRPr>
          </a:p>
          <a:p>
            <a:pPr marL="620877" lvl="1" indent="-310439">
              <a:lnSpc>
                <a:spcPts val="4026"/>
              </a:lnSpc>
              <a:buFont typeface="Arial"/>
              <a:buChar char="•"/>
            </a:pPr>
            <a:r>
              <a:rPr lang="en-US" sz="2875">
                <a:solidFill>
                  <a:srgbClr val="343434"/>
                </a:solidFill>
                <a:latin typeface="Canva Sans Bold"/>
              </a:rPr>
              <a:t>Mission: </a:t>
            </a:r>
            <a:r>
              <a:rPr lang="en-US" sz="2875">
                <a:solidFill>
                  <a:srgbClr val="343434"/>
                </a:solidFill>
                <a:latin typeface="Canva Sans"/>
              </a:rPr>
              <a:t>To be the leading local choice for custom balloon decorations in Ottawa, focusing on creativity, premium quality, and sustainability.</a:t>
            </a:r>
          </a:p>
          <a:p>
            <a:pPr>
              <a:lnSpc>
                <a:spcPts val="4026"/>
              </a:lnSpc>
            </a:pPr>
            <a:endParaRPr lang="en-US" sz="2875">
              <a:solidFill>
                <a:srgbClr val="343434"/>
              </a:solidFill>
              <a:latin typeface="Canva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1995592"/>
            <a:ext cx="1378155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E271AA"/>
                </a:solidFill>
                <a:latin typeface="Shrikhand"/>
              </a:rPr>
              <a:t>Bringing a splash of colour and a burst of creativity to every celebration"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13631" y="3505796"/>
            <a:ext cx="4141156" cy="62293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666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699898" y="625889"/>
            <a:ext cx="2727175" cy="3191375"/>
          </a:xfrm>
          <a:custGeom>
            <a:avLst/>
            <a:gdLst/>
            <a:ahLst/>
            <a:cxnLst/>
            <a:rect l="l" t="t" r="r" b="b"/>
            <a:pathLst>
              <a:path w="2727175" h="3191375">
                <a:moveTo>
                  <a:pt x="2727175" y="0"/>
                </a:moveTo>
                <a:lnTo>
                  <a:pt x="0" y="0"/>
                </a:lnTo>
                <a:lnTo>
                  <a:pt x="0" y="3191375"/>
                </a:lnTo>
                <a:lnTo>
                  <a:pt x="2727175" y="3191375"/>
                </a:lnTo>
                <a:lnTo>
                  <a:pt x="27271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69882" y="-4894477"/>
            <a:ext cx="8401082" cy="8401082"/>
          </a:xfrm>
          <a:custGeom>
            <a:avLst/>
            <a:gdLst/>
            <a:ahLst/>
            <a:cxnLst/>
            <a:rect l="l" t="t" r="r" b="b"/>
            <a:pathLst>
              <a:path w="8401082" h="8401082">
                <a:moveTo>
                  <a:pt x="0" y="0"/>
                </a:moveTo>
                <a:lnTo>
                  <a:pt x="8401082" y="0"/>
                </a:lnTo>
                <a:lnTo>
                  <a:pt x="8401082" y="8401082"/>
                </a:lnTo>
                <a:lnTo>
                  <a:pt x="0" y="8401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064942" y="-1220805"/>
            <a:ext cx="4187284" cy="418728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BC0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3870835" y="6247699"/>
            <a:ext cx="9535298" cy="9535298"/>
          </a:xfrm>
          <a:custGeom>
            <a:avLst/>
            <a:gdLst/>
            <a:ahLst/>
            <a:cxnLst/>
            <a:rect l="l" t="t" r="r" b="b"/>
            <a:pathLst>
              <a:path w="9535298" h="9535298">
                <a:moveTo>
                  <a:pt x="0" y="0"/>
                </a:moveTo>
                <a:lnTo>
                  <a:pt x="9535299" y="0"/>
                </a:lnTo>
                <a:lnTo>
                  <a:pt x="9535299" y="9535299"/>
                </a:lnTo>
                <a:lnTo>
                  <a:pt x="0" y="9535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080283" y="4258731"/>
            <a:ext cx="1102308" cy="275577"/>
          </a:xfrm>
          <a:custGeom>
            <a:avLst/>
            <a:gdLst/>
            <a:ahLst/>
            <a:cxnLst/>
            <a:rect l="l" t="t" r="r" b="b"/>
            <a:pathLst>
              <a:path w="1102308" h="275577">
                <a:moveTo>
                  <a:pt x="0" y="0"/>
                </a:moveTo>
                <a:lnTo>
                  <a:pt x="1102308" y="0"/>
                </a:lnTo>
                <a:lnTo>
                  <a:pt x="1102308" y="275577"/>
                </a:lnTo>
                <a:lnTo>
                  <a:pt x="0" y="2755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2811" y="249382"/>
            <a:ext cx="1506027" cy="376507"/>
          </a:xfrm>
          <a:custGeom>
            <a:avLst/>
            <a:gdLst/>
            <a:ahLst/>
            <a:cxnLst/>
            <a:rect l="l" t="t" r="r" b="b"/>
            <a:pathLst>
              <a:path w="1506027" h="376507">
                <a:moveTo>
                  <a:pt x="0" y="0"/>
                </a:moveTo>
                <a:lnTo>
                  <a:pt x="1506027" y="0"/>
                </a:lnTo>
                <a:lnTo>
                  <a:pt x="1506027" y="376507"/>
                </a:lnTo>
                <a:lnTo>
                  <a:pt x="0" y="376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4833191" y="742292"/>
            <a:ext cx="9880440" cy="3905500"/>
            <a:chOff x="0" y="0"/>
            <a:chExt cx="2602256" cy="10286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02256" cy="1028609"/>
            </a:xfrm>
            <a:custGeom>
              <a:avLst/>
              <a:gdLst/>
              <a:ahLst/>
              <a:cxnLst/>
              <a:rect l="l" t="t" r="r" b="b"/>
              <a:pathLst>
                <a:path w="2602256" h="1028609">
                  <a:moveTo>
                    <a:pt x="39962" y="0"/>
                  </a:moveTo>
                  <a:lnTo>
                    <a:pt x="2562294" y="0"/>
                  </a:lnTo>
                  <a:cubicBezTo>
                    <a:pt x="2572893" y="0"/>
                    <a:pt x="2583057" y="4210"/>
                    <a:pt x="2590551" y="11704"/>
                  </a:cubicBezTo>
                  <a:cubicBezTo>
                    <a:pt x="2598045" y="19199"/>
                    <a:pt x="2602256" y="29363"/>
                    <a:pt x="2602256" y="39962"/>
                  </a:cubicBezTo>
                  <a:lnTo>
                    <a:pt x="2602256" y="988648"/>
                  </a:lnTo>
                  <a:cubicBezTo>
                    <a:pt x="2602256" y="999246"/>
                    <a:pt x="2598045" y="1009410"/>
                    <a:pt x="2590551" y="1016905"/>
                  </a:cubicBezTo>
                  <a:cubicBezTo>
                    <a:pt x="2583057" y="1024399"/>
                    <a:pt x="2572893" y="1028609"/>
                    <a:pt x="2562294" y="1028609"/>
                  </a:cubicBezTo>
                  <a:lnTo>
                    <a:pt x="39962" y="1028609"/>
                  </a:lnTo>
                  <a:cubicBezTo>
                    <a:pt x="17891" y="1028609"/>
                    <a:pt x="0" y="1010718"/>
                    <a:pt x="0" y="988648"/>
                  </a:cubicBezTo>
                  <a:lnTo>
                    <a:pt x="0" y="39962"/>
                  </a:lnTo>
                  <a:cubicBezTo>
                    <a:pt x="0" y="29363"/>
                    <a:pt x="4210" y="19199"/>
                    <a:pt x="11704" y="11704"/>
                  </a:cubicBezTo>
                  <a:cubicBezTo>
                    <a:pt x="19199" y="4210"/>
                    <a:pt x="29363" y="0"/>
                    <a:pt x="39962" y="0"/>
                  </a:cubicBezTo>
                  <a:close/>
                </a:path>
              </a:pathLst>
            </a:custGeom>
            <a:solidFill>
              <a:srgbClr val="FBC0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02256" cy="1066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872143" y="5640433"/>
            <a:ext cx="6395478" cy="3706767"/>
          </a:xfrm>
          <a:custGeom>
            <a:avLst/>
            <a:gdLst/>
            <a:ahLst/>
            <a:cxnLst/>
            <a:rect l="l" t="t" r="r" b="b"/>
            <a:pathLst>
              <a:path w="6395478" h="3706767">
                <a:moveTo>
                  <a:pt x="0" y="0"/>
                </a:moveTo>
                <a:lnTo>
                  <a:pt x="6395478" y="0"/>
                </a:lnTo>
                <a:lnTo>
                  <a:pt x="6395478" y="3706767"/>
                </a:lnTo>
                <a:lnTo>
                  <a:pt x="0" y="370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048547" y="1272933"/>
            <a:ext cx="9373528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555CB3"/>
                </a:solidFill>
                <a:latin typeface="Canva Sans Bold"/>
              </a:rPr>
              <a:t>Market Insights: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555CB3"/>
                </a:solidFill>
                <a:latin typeface="Canva Sans Bold"/>
              </a:rPr>
              <a:t>Global party balloon market valued at USD 1.8 billion in 2022, with a CAGR of 4.0% (2023-2031).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555CB3"/>
                </a:solidFill>
                <a:latin typeface="Canva Sans Bold"/>
              </a:rPr>
              <a:t>Post-COVID-19, a resurgence in demand for event decorations, including balloons.</a:t>
            </a:r>
          </a:p>
          <a:p>
            <a:pPr marL="518163" lvl="1" indent="-259082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555CB3"/>
                </a:solidFill>
                <a:latin typeface="Canva Sans Bold"/>
              </a:rPr>
              <a:t>Growth driven by changing celebration trends, especially in community and corporate events.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rgbClr val="555CB3"/>
              </a:solidFill>
              <a:latin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22811" y="1091911"/>
            <a:ext cx="5521254" cy="143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33"/>
              </a:lnSpc>
            </a:pPr>
            <a:r>
              <a:rPr lang="en-US" sz="6425">
                <a:solidFill>
                  <a:srgbClr val="555CB3"/>
                </a:solidFill>
                <a:latin typeface="Open Sans Extra Bold"/>
              </a:rPr>
              <a:t>Market Research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2882" y="5086350"/>
            <a:ext cx="9318368" cy="437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>
                <a:solidFill>
                  <a:srgbClr val="555CB3"/>
                </a:solidFill>
                <a:latin typeface="Canva Sans Bold"/>
              </a:rPr>
              <a:t>Primary Survey Research:</a:t>
            </a: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55CB3"/>
                </a:solidFill>
                <a:latin typeface="Canva Sans Bold"/>
              </a:rPr>
              <a:t>Key Findings: Preferences for balloon decor usage in personal, corporate, and educational events.</a:t>
            </a: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55CB3"/>
                </a:solidFill>
                <a:latin typeface="Canva Sans Bold"/>
              </a:rPr>
              <a:t>Budget Insights: Majority spending between $100-$300 on balloon arrangements.</a:t>
            </a: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55CB3"/>
                </a:solidFill>
                <a:latin typeface="Canva Sans Bold"/>
              </a:rPr>
              <a:t>Influences: High impact of social media, especially Instagram, on hiring decisions.</a:t>
            </a: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555CB3"/>
                </a:solidFill>
                <a:latin typeface="Canva Sans Bold"/>
              </a:rPr>
              <a:t>Challenges: Limited awareness of providers, demand for variety, and customization options.</a:t>
            </a:r>
          </a:p>
          <a:p>
            <a:pPr algn="just">
              <a:lnSpc>
                <a:spcPts val="3500"/>
              </a:lnSpc>
            </a:pPr>
            <a:endParaRPr lang="en-US" sz="2500">
              <a:solidFill>
                <a:srgbClr val="555CB3"/>
              </a:solidFill>
              <a:latin typeface="Canva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6C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50340" y="2607390"/>
            <a:ext cx="4069701" cy="406970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t="-14285" b="-142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555C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50340" y="6243689"/>
            <a:ext cx="5323112" cy="3660326"/>
            <a:chOff x="0" y="0"/>
            <a:chExt cx="6159500" cy="4235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t="-34788" b="-106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1246182">
            <a:off x="5406381" y="5101171"/>
            <a:ext cx="2259001" cy="1434466"/>
          </a:xfrm>
          <a:custGeom>
            <a:avLst/>
            <a:gdLst/>
            <a:ahLst/>
            <a:cxnLst/>
            <a:rect l="l" t="t" r="r" b="b"/>
            <a:pathLst>
              <a:path w="2259001" h="1434466">
                <a:moveTo>
                  <a:pt x="0" y="0"/>
                </a:moveTo>
                <a:lnTo>
                  <a:pt x="2259001" y="0"/>
                </a:lnTo>
                <a:lnTo>
                  <a:pt x="2259001" y="1434465"/>
                </a:lnTo>
                <a:lnTo>
                  <a:pt x="0" y="1434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400456"/>
            <a:ext cx="5181322" cy="30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32"/>
              </a:lnSpc>
            </a:pPr>
            <a:r>
              <a:rPr lang="en-US" sz="8880">
                <a:solidFill>
                  <a:srgbClr val="FFFFFF"/>
                </a:solidFill>
                <a:latin typeface="League Spartan"/>
              </a:rPr>
              <a:t>TARGET</a:t>
            </a:r>
          </a:p>
          <a:p>
            <a:pPr>
              <a:lnSpc>
                <a:spcPts val="12432"/>
              </a:lnSpc>
            </a:pPr>
            <a:r>
              <a:rPr lang="en-US" sz="8880">
                <a:solidFill>
                  <a:srgbClr val="FFFFFF"/>
                </a:solidFill>
                <a:latin typeface="League Spartan"/>
              </a:rPr>
              <a:t>MARKET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79519" y="778482"/>
            <a:ext cx="11108481" cy="386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1"/>
              </a:lnSpc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Primary Target Market:</a:t>
            </a:r>
          </a:p>
          <a:p>
            <a:pPr marL="595563" lvl="1" indent="-297782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Adults aged 25-55, particularly Millennials and Gen X.</a:t>
            </a:r>
          </a:p>
          <a:p>
            <a:pPr marL="595563" lvl="1" indent="-297782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Key Segments: Parents planning children's parties, individuals organizing baby showers, and milestone celebrations (e.g., graduations, anniversaries).</a:t>
            </a:r>
          </a:p>
          <a:p>
            <a:pPr marL="595563" lvl="1" indent="-297782">
              <a:lnSpc>
                <a:spcPts val="3861"/>
              </a:lnSpc>
              <a:spcBef>
                <a:spcPct val="0"/>
              </a:spcBef>
              <a:buFont typeface="Arial"/>
              <a:buChar char="•"/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Geographic Focus: Residents of Ottawa and nearby suburbs.</a:t>
            </a:r>
          </a:p>
          <a:p>
            <a:pPr>
              <a:lnSpc>
                <a:spcPts val="3861"/>
              </a:lnSpc>
              <a:spcBef>
                <a:spcPct val="0"/>
              </a:spcBef>
            </a:pPr>
            <a:endParaRPr lang="en-US" sz="2758" spc="137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69179" y="5095875"/>
            <a:ext cx="10329162" cy="434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1"/>
              </a:lnSpc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Secondary Target Market:</a:t>
            </a:r>
          </a:p>
          <a:p>
            <a:pPr marL="595563" lvl="1" indent="-297782">
              <a:lnSpc>
                <a:spcPts val="3861"/>
              </a:lnSpc>
              <a:buFont typeface="Arial"/>
              <a:buChar char="•"/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Businesses and educational institutions for corporate events, school celebrations, and promotions.</a:t>
            </a:r>
          </a:p>
          <a:p>
            <a:pPr marL="595563" lvl="1" indent="-297782">
              <a:lnSpc>
                <a:spcPts val="3861"/>
              </a:lnSpc>
              <a:buFont typeface="Arial"/>
              <a:buChar char="•"/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Market Valued at $13.2 billion in 2022, expected to reach $21.1 billion by 2028.</a:t>
            </a:r>
          </a:p>
          <a:p>
            <a:pPr marL="595563" lvl="1" indent="-297782">
              <a:lnSpc>
                <a:spcPts val="3861"/>
              </a:lnSpc>
              <a:buFont typeface="Arial"/>
              <a:buChar char="•"/>
            </a:pPr>
            <a:r>
              <a:rPr lang="en-US" sz="2758" spc="137">
                <a:solidFill>
                  <a:srgbClr val="FFFFFF"/>
                </a:solidFill>
                <a:latin typeface="Open Sans Bold"/>
              </a:rPr>
              <a:t>Focus on grand openings, product launches, graduation ceremonies, and corporate events etc.</a:t>
            </a:r>
          </a:p>
          <a:p>
            <a:pPr>
              <a:lnSpc>
                <a:spcPts val="3861"/>
              </a:lnSpc>
              <a:spcBef>
                <a:spcPct val="0"/>
              </a:spcBef>
            </a:pPr>
            <a:endParaRPr lang="en-US" sz="2758" spc="137">
              <a:solidFill>
                <a:srgbClr val="FFFFFF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630150" y="4629150"/>
            <a:ext cx="10287000" cy="1028700"/>
          </a:xfrm>
          <a:custGeom>
            <a:avLst/>
            <a:gdLst/>
            <a:ahLst/>
            <a:cxnLst/>
            <a:rect l="l" t="t" r="r" b="b"/>
            <a:pathLst>
              <a:path w="10287000" h="1028700">
                <a:moveTo>
                  <a:pt x="0" y="0"/>
                </a:moveTo>
                <a:lnTo>
                  <a:pt x="10287000" y="0"/>
                </a:lnTo>
                <a:lnTo>
                  <a:pt x="10287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33" t="-419588" r="-102803" b="-369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279771" y="1028700"/>
            <a:ext cx="987759" cy="987759"/>
          </a:xfrm>
          <a:custGeom>
            <a:avLst/>
            <a:gdLst/>
            <a:ahLst/>
            <a:cxnLst/>
            <a:rect l="l" t="t" r="r" b="b"/>
            <a:pathLst>
              <a:path w="987759" h="987759">
                <a:moveTo>
                  <a:pt x="0" y="0"/>
                </a:moveTo>
                <a:lnTo>
                  <a:pt x="987758" y="0"/>
                </a:lnTo>
                <a:lnTo>
                  <a:pt x="987758" y="987759"/>
                </a:lnTo>
                <a:lnTo>
                  <a:pt x="0" y="9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3312" y="3002014"/>
            <a:ext cx="1791638" cy="1791638"/>
          </a:xfrm>
          <a:custGeom>
            <a:avLst/>
            <a:gdLst/>
            <a:ahLst/>
            <a:cxnLst/>
            <a:rect l="l" t="t" r="r" b="b"/>
            <a:pathLst>
              <a:path w="1791638" h="1791638">
                <a:moveTo>
                  <a:pt x="0" y="0"/>
                </a:moveTo>
                <a:lnTo>
                  <a:pt x="1791638" y="0"/>
                </a:lnTo>
                <a:lnTo>
                  <a:pt x="1791638" y="1791638"/>
                </a:lnTo>
                <a:lnTo>
                  <a:pt x="0" y="1791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21054" y="2667691"/>
            <a:ext cx="1964588" cy="2127015"/>
          </a:xfrm>
          <a:custGeom>
            <a:avLst/>
            <a:gdLst/>
            <a:ahLst/>
            <a:cxnLst/>
            <a:rect l="l" t="t" r="r" b="b"/>
            <a:pathLst>
              <a:path w="1964588" h="2127015">
                <a:moveTo>
                  <a:pt x="0" y="0"/>
                </a:moveTo>
                <a:lnTo>
                  <a:pt x="1964588" y="0"/>
                </a:lnTo>
                <a:lnTo>
                  <a:pt x="1964588" y="2127015"/>
                </a:lnTo>
                <a:lnTo>
                  <a:pt x="0" y="2127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92229" y="2930253"/>
            <a:ext cx="1863398" cy="1863398"/>
          </a:xfrm>
          <a:custGeom>
            <a:avLst/>
            <a:gdLst/>
            <a:ahLst/>
            <a:cxnLst/>
            <a:rect l="l" t="t" r="r" b="b"/>
            <a:pathLst>
              <a:path w="1863398" h="1863398">
                <a:moveTo>
                  <a:pt x="0" y="0"/>
                </a:moveTo>
                <a:lnTo>
                  <a:pt x="1863398" y="0"/>
                </a:lnTo>
                <a:lnTo>
                  <a:pt x="1863398" y="1863399"/>
                </a:lnTo>
                <a:lnTo>
                  <a:pt x="0" y="18633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38265" y="3124189"/>
            <a:ext cx="1547286" cy="1547286"/>
          </a:xfrm>
          <a:custGeom>
            <a:avLst/>
            <a:gdLst/>
            <a:ahLst/>
            <a:cxnLst/>
            <a:rect l="l" t="t" r="r" b="b"/>
            <a:pathLst>
              <a:path w="1547286" h="1547286">
                <a:moveTo>
                  <a:pt x="0" y="0"/>
                </a:moveTo>
                <a:lnTo>
                  <a:pt x="1547286" y="0"/>
                </a:lnTo>
                <a:lnTo>
                  <a:pt x="1547286" y="1547287"/>
                </a:lnTo>
                <a:lnTo>
                  <a:pt x="0" y="1547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3795" y="-91023"/>
            <a:ext cx="2532207" cy="2489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37"/>
              </a:lnSpc>
            </a:pPr>
            <a:r>
              <a:rPr lang="en-US" sz="16364">
                <a:solidFill>
                  <a:srgbClr val="343434">
                    <a:alpha val="4706"/>
                  </a:srgbClr>
                </a:solidFill>
                <a:latin typeface="HK Grotesk 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23083" y="646239"/>
            <a:ext cx="11311211" cy="137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99"/>
              </a:lnSpc>
            </a:pPr>
            <a:r>
              <a:rPr lang="en-US" sz="8999">
                <a:solidFill>
                  <a:srgbClr val="343434"/>
                </a:solidFill>
                <a:latin typeface="HK Grotesk Bold"/>
              </a:rPr>
              <a:t> Objectives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194800" y="4916480"/>
            <a:ext cx="3878072" cy="3125277"/>
            <a:chOff x="0" y="0"/>
            <a:chExt cx="5170763" cy="416703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0"/>
              <a:ext cx="5170763" cy="621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en-US" sz="3059">
                  <a:solidFill>
                    <a:srgbClr val="343434"/>
                  </a:solidFill>
                  <a:latin typeface="HK Grotesk Bold"/>
                </a:rPr>
                <a:t>3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89612"/>
              <a:ext cx="5170763" cy="3177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1"/>
                </a:lnSpc>
              </a:pPr>
              <a:r>
                <a:rPr lang="en-US" sz="2272">
                  <a:solidFill>
                    <a:srgbClr val="343434"/>
                  </a:solidFill>
                  <a:latin typeface="Archivo Black"/>
                </a:rPr>
                <a:t>Drive Sales Revenue</a:t>
              </a:r>
            </a:p>
            <a:p>
              <a:pPr marL="490689" lvl="1" indent="-245344">
                <a:lnSpc>
                  <a:spcPts val="3181"/>
                </a:lnSpc>
                <a:buFont typeface="Arial"/>
                <a:buChar char="•"/>
              </a:pPr>
              <a:r>
                <a:rPr lang="en-US" sz="2272">
                  <a:solidFill>
                    <a:srgbClr val="343434"/>
                  </a:solidFill>
                  <a:latin typeface="HK Grotesk Bold"/>
                </a:rPr>
                <a:t>Generate revenue growth from new customers and upsell/cross-sell opportunities</a:t>
              </a:r>
            </a:p>
            <a:p>
              <a:pPr>
                <a:lnSpc>
                  <a:spcPts val="3181"/>
                </a:lnSpc>
              </a:pPr>
              <a:endParaRPr lang="en-US" sz="2272">
                <a:solidFill>
                  <a:srgbClr val="343434"/>
                </a:solidFill>
                <a:latin typeface="HK Grotesk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75236" y="4916480"/>
            <a:ext cx="4371888" cy="4619545"/>
            <a:chOff x="0" y="0"/>
            <a:chExt cx="5829185" cy="615939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0"/>
              <a:ext cx="5829185" cy="621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en-US" sz="3059">
                  <a:solidFill>
                    <a:srgbClr val="343434"/>
                  </a:solidFill>
                  <a:latin typeface="HK Grotesk Bold"/>
                </a:rPr>
                <a:t>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89612"/>
              <a:ext cx="5829185" cy="5169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26"/>
                </a:lnSpc>
              </a:pPr>
              <a:r>
                <a:rPr lang="en-US" sz="2447">
                  <a:solidFill>
                    <a:srgbClr val="343434"/>
                  </a:solidFill>
                  <a:latin typeface="Archivo Black"/>
                </a:rPr>
                <a:t>Expand and Strengthen Customer Base</a:t>
              </a:r>
            </a:p>
            <a:p>
              <a:pPr marL="528435" lvl="1" indent="-264217">
                <a:lnSpc>
                  <a:spcPts val="3426"/>
                </a:lnSpc>
                <a:buFont typeface="Arial"/>
                <a:buChar char="•"/>
              </a:pPr>
              <a:r>
                <a:rPr lang="en-US" sz="2447">
                  <a:solidFill>
                    <a:srgbClr val="343434"/>
                  </a:solidFill>
                  <a:latin typeface="HK Grotesk Bold"/>
                </a:rPr>
                <a:t>Expand the customer base, targeting both individuals, corporate, institutional and entertainment industry clients</a:t>
              </a:r>
            </a:p>
            <a:p>
              <a:pPr>
                <a:lnSpc>
                  <a:spcPts val="3426"/>
                </a:lnSpc>
              </a:pPr>
              <a:endParaRPr lang="en-US" sz="2447">
                <a:solidFill>
                  <a:srgbClr val="343434"/>
                </a:solidFill>
                <a:latin typeface="HK Grotesk Bold"/>
              </a:endParaRPr>
            </a:p>
            <a:p>
              <a:pPr>
                <a:lnSpc>
                  <a:spcPts val="3426"/>
                </a:lnSpc>
              </a:pPr>
              <a:endParaRPr lang="en-US" sz="2447">
                <a:solidFill>
                  <a:srgbClr val="343434"/>
                </a:solidFill>
                <a:latin typeface="HK Grotesk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40342" y="4916480"/>
            <a:ext cx="3489066" cy="4354117"/>
            <a:chOff x="0" y="0"/>
            <a:chExt cx="4652088" cy="580549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4652088" cy="621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en-US" sz="3059">
                  <a:solidFill>
                    <a:srgbClr val="343434"/>
                  </a:solidFill>
                  <a:latin typeface="HK Grotesk Bold"/>
                </a:rPr>
                <a:t> 1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472"/>
              <a:ext cx="4652088" cy="4853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en-US" sz="2622">
                  <a:solidFill>
                    <a:srgbClr val="343434"/>
                  </a:solidFill>
                  <a:latin typeface="Archivo Black"/>
                </a:rPr>
                <a:t>Increase Brand Awareness</a:t>
              </a:r>
            </a:p>
            <a:p>
              <a:pPr marL="566177" lvl="1" indent="-283089">
                <a:lnSpc>
                  <a:spcPts val="3671"/>
                </a:lnSpc>
                <a:buFont typeface="Arial"/>
                <a:buChar char="•"/>
              </a:pPr>
              <a:r>
                <a:rPr lang="en-US" sz="2622">
                  <a:solidFill>
                    <a:srgbClr val="343434"/>
                  </a:solidFill>
                  <a:latin typeface="HK Grotesk Medium"/>
                </a:rPr>
                <a:t>Raise visibility and recognition by 25% among target audience in 6 months</a:t>
              </a:r>
            </a:p>
            <a:p>
              <a:pPr>
                <a:lnSpc>
                  <a:spcPts val="3671"/>
                </a:lnSpc>
              </a:pPr>
              <a:endParaRPr lang="en-US" sz="2622">
                <a:solidFill>
                  <a:srgbClr val="343434"/>
                </a:solidFill>
                <a:latin typeface="HK Grotesk Medium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72872" y="4916480"/>
            <a:ext cx="3878072" cy="2327543"/>
            <a:chOff x="0" y="0"/>
            <a:chExt cx="5170763" cy="31033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0"/>
              <a:ext cx="5170763" cy="621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71"/>
                </a:lnSpc>
              </a:pPr>
              <a:r>
                <a:rPr lang="en-US" sz="3059">
                  <a:solidFill>
                    <a:srgbClr val="343434"/>
                  </a:solidFill>
                  <a:latin typeface="HK Grotesk Bold"/>
                </a:rPr>
                <a:t>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89612"/>
              <a:ext cx="5170763" cy="2113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81"/>
                </a:lnSpc>
              </a:pPr>
              <a:r>
                <a:rPr lang="en-US" sz="2272">
                  <a:solidFill>
                    <a:srgbClr val="343434"/>
                  </a:solidFill>
                  <a:latin typeface="Archivo Black"/>
                </a:rPr>
                <a:t>Build CRM</a:t>
              </a:r>
            </a:p>
            <a:p>
              <a:pPr marL="490689" lvl="1" indent="-245345">
                <a:lnSpc>
                  <a:spcPts val="3181"/>
                </a:lnSpc>
                <a:buFont typeface="Arial"/>
                <a:buChar char="•"/>
              </a:pPr>
              <a:r>
                <a:rPr lang="en-US" sz="2272">
                  <a:solidFill>
                    <a:srgbClr val="343434"/>
                  </a:solidFill>
                  <a:latin typeface="HK Grotesk Bold"/>
                </a:rPr>
                <a:t>Collect Emails For Newsletter</a:t>
              </a:r>
            </a:p>
            <a:p>
              <a:pPr>
                <a:lnSpc>
                  <a:spcPts val="3181"/>
                </a:lnSpc>
              </a:pPr>
              <a:endParaRPr lang="en-US" sz="2272">
                <a:solidFill>
                  <a:srgbClr val="343434"/>
                </a:solidFill>
                <a:latin typeface="HK Grotesk 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7" r="-3294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07818" y="2159720"/>
            <a:ext cx="6810568" cy="790926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5198542" y="4815905"/>
            <a:ext cx="10315" cy="738709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7408911" y="7029801"/>
            <a:ext cx="9525" cy="746010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6765421" y="1028700"/>
            <a:ext cx="987759" cy="987759"/>
          </a:xfrm>
          <a:custGeom>
            <a:avLst/>
            <a:gdLst/>
            <a:ahLst/>
            <a:cxnLst/>
            <a:rect l="l" t="t" r="r" b="b"/>
            <a:pathLst>
              <a:path w="987759" h="987759">
                <a:moveTo>
                  <a:pt x="0" y="0"/>
                </a:moveTo>
                <a:lnTo>
                  <a:pt x="987758" y="0"/>
                </a:lnTo>
                <a:lnTo>
                  <a:pt x="987758" y="987759"/>
                </a:lnTo>
                <a:lnTo>
                  <a:pt x="0" y="9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7199168" y="2169245"/>
            <a:ext cx="5207001" cy="790926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2796694" y="2169245"/>
            <a:ext cx="5284257" cy="790926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58456" y="-17453"/>
            <a:ext cx="1497385" cy="1906393"/>
          </a:xfrm>
          <a:custGeom>
            <a:avLst/>
            <a:gdLst/>
            <a:ahLst/>
            <a:cxnLst/>
            <a:rect l="l" t="t" r="r" b="b"/>
            <a:pathLst>
              <a:path w="1497385" h="1906393">
                <a:moveTo>
                  <a:pt x="0" y="0"/>
                </a:moveTo>
                <a:lnTo>
                  <a:pt x="1497385" y="0"/>
                </a:lnTo>
                <a:lnTo>
                  <a:pt x="1497385" y="1906393"/>
                </a:lnTo>
                <a:lnTo>
                  <a:pt x="0" y="1906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584202" y="646239"/>
            <a:ext cx="3181219" cy="2131417"/>
          </a:xfrm>
          <a:custGeom>
            <a:avLst/>
            <a:gdLst/>
            <a:ahLst/>
            <a:cxnLst/>
            <a:rect l="l" t="t" r="r" b="b"/>
            <a:pathLst>
              <a:path w="3181219" h="2131417">
                <a:moveTo>
                  <a:pt x="0" y="0"/>
                </a:moveTo>
                <a:lnTo>
                  <a:pt x="3181219" y="0"/>
                </a:lnTo>
                <a:lnTo>
                  <a:pt x="3181219" y="2131417"/>
                </a:lnTo>
                <a:lnTo>
                  <a:pt x="0" y="2131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208857" y="2339999"/>
            <a:ext cx="1192357" cy="1192357"/>
          </a:xfrm>
          <a:custGeom>
            <a:avLst/>
            <a:gdLst/>
            <a:ahLst/>
            <a:cxnLst/>
            <a:rect l="l" t="t" r="r" b="b"/>
            <a:pathLst>
              <a:path w="1192357" h="1192357">
                <a:moveTo>
                  <a:pt x="0" y="0"/>
                </a:moveTo>
                <a:lnTo>
                  <a:pt x="1192357" y="0"/>
                </a:lnTo>
                <a:lnTo>
                  <a:pt x="1192357" y="1192356"/>
                </a:lnTo>
                <a:lnTo>
                  <a:pt x="0" y="119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04040" y="2869502"/>
            <a:ext cx="5102129" cy="657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43434"/>
                </a:solidFill>
                <a:latin typeface="Archivo Black"/>
              </a:rPr>
              <a:t>Content Marketing Initiatives: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Develop blog with valuable insights on event planning, balloon trends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Publish guest posts/articles on relevant industry platforms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Create infographics, videos and other multimedia content assets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Implement consistent content scheduling and promotion</a:t>
            </a:r>
          </a:p>
          <a:p>
            <a:pPr algn="ctr">
              <a:lnSpc>
                <a:spcPts val="3500"/>
              </a:lnSpc>
            </a:pPr>
            <a:endParaRPr lang="en-US" sz="2500">
              <a:solidFill>
                <a:srgbClr val="343434"/>
              </a:solidFill>
              <a:latin typeface="Canva Sans"/>
            </a:endParaRPr>
          </a:p>
        </p:txBody>
      </p:sp>
      <p:sp>
        <p:nvSpPr>
          <p:cNvPr id="13" name="Freeform 13"/>
          <p:cNvSpPr/>
          <p:nvPr/>
        </p:nvSpPr>
        <p:spPr>
          <a:xfrm rot="-1104687">
            <a:off x="10966306" y="1711948"/>
            <a:ext cx="1439863" cy="1485787"/>
          </a:xfrm>
          <a:custGeom>
            <a:avLst/>
            <a:gdLst/>
            <a:ahLst/>
            <a:cxnLst/>
            <a:rect l="l" t="t" r="r" b="b"/>
            <a:pathLst>
              <a:path w="1439863" h="1485787">
                <a:moveTo>
                  <a:pt x="0" y="0"/>
                </a:moveTo>
                <a:lnTo>
                  <a:pt x="1439863" y="0"/>
                </a:lnTo>
                <a:lnTo>
                  <a:pt x="1439863" y="1485787"/>
                </a:lnTo>
                <a:lnTo>
                  <a:pt x="0" y="1485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08541" y="627189"/>
            <a:ext cx="15256822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0"/>
              </a:lnSpc>
            </a:pPr>
            <a:r>
              <a:rPr lang="en-US" sz="6100">
                <a:solidFill>
                  <a:srgbClr val="343434"/>
                </a:solidFill>
                <a:latin typeface="Archivo Black"/>
              </a:rPr>
              <a:t>PR Plan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591" y="2869502"/>
            <a:ext cx="6141220" cy="701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43434"/>
                </a:solidFill>
                <a:latin typeface="Archivo Black"/>
              </a:rPr>
              <a:t>Social Media PR Tactics: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Develop strong presence on Instagram, Facebook, TikTok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Share visually compelling content - creations, behind-the-scenes, testimonials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Engage with audience through comments,Messages, relevant hashtags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Run social media contests and giveaways for user-generated content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Collaborate with influencers and local businesses for expanded reach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343434"/>
              </a:solidFill>
              <a:latin typeface="Canva Sans"/>
            </a:endParaRP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#foxballoons, #fancyfoxballons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06269" y="2890788"/>
            <a:ext cx="5081731" cy="701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43434"/>
                </a:solidFill>
                <a:latin typeface="Archivo Black"/>
              </a:rPr>
              <a:t>Influencer and Community Outreach: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Identify and partner with local influencers, bloggers, event planners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Offer complimentary services for events/photoshoots in exchange for promotion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Participate in community events, festivals, markets for visibility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"/>
              </a:rPr>
              <a:t>Explore partnerships with venues, vendors, charities for cross-promotion</a:t>
            </a:r>
          </a:p>
          <a:p>
            <a:pPr algn="ctr">
              <a:lnSpc>
                <a:spcPts val="3500"/>
              </a:lnSpc>
            </a:pPr>
            <a:endParaRPr lang="en-US" sz="2500">
              <a:solidFill>
                <a:srgbClr val="343434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91300" y="0"/>
            <a:ext cx="5848350" cy="5143500"/>
            <a:chOff x="0" y="0"/>
            <a:chExt cx="2176164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6164" cy="1913890"/>
            </a:xfrm>
            <a:custGeom>
              <a:avLst/>
              <a:gdLst/>
              <a:ahLst/>
              <a:cxnLst/>
              <a:rect l="l" t="t" r="r" b="b"/>
              <a:pathLst>
                <a:path w="2176164" h="1913890">
                  <a:moveTo>
                    <a:pt x="0" y="0"/>
                  </a:moveTo>
                  <a:lnTo>
                    <a:pt x="2176164" y="0"/>
                  </a:lnTo>
                  <a:lnTo>
                    <a:pt x="217616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90D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439650" y="5143500"/>
            <a:ext cx="5848350" cy="5143500"/>
            <a:chOff x="0" y="0"/>
            <a:chExt cx="2176164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6164" cy="1913890"/>
            </a:xfrm>
            <a:custGeom>
              <a:avLst/>
              <a:gdLst/>
              <a:ahLst/>
              <a:cxnLst/>
              <a:rect l="l" t="t" r="r" b="b"/>
              <a:pathLst>
                <a:path w="2176164" h="1913890">
                  <a:moveTo>
                    <a:pt x="0" y="0"/>
                  </a:moveTo>
                  <a:lnTo>
                    <a:pt x="2176164" y="0"/>
                  </a:lnTo>
                  <a:lnTo>
                    <a:pt x="217616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90D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39650" y="0"/>
            <a:ext cx="5848350" cy="5143500"/>
            <a:chOff x="0" y="0"/>
            <a:chExt cx="2176164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6164" cy="1913890"/>
            </a:xfrm>
            <a:custGeom>
              <a:avLst/>
              <a:gdLst/>
              <a:ahLst/>
              <a:cxnLst/>
              <a:rect l="l" t="t" r="r" b="b"/>
              <a:pathLst>
                <a:path w="2176164" h="1913890">
                  <a:moveTo>
                    <a:pt x="0" y="0"/>
                  </a:moveTo>
                  <a:lnTo>
                    <a:pt x="2176164" y="0"/>
                  </a:lnTo>
                  <a:lnTo>
                    <a:pt x="217616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96C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91300" y="5143500"/>
            <a:ext cx="5848350" cy="5143500"/>
            <a:chOff x="0" y="0"/>
            <a:chExt cx="2176164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6164" cy="1913890"/>
            </a:xfrm>
            <a:custGeom>
              <a:avLst/>
              <a:gdLst/>
              <a:ahLst/>
              <a:cxnLst/>
              <a:rect l="l" t="t" r="r" b="b"/>
              <a:pathLst>
                <a:path w="2176164" h="1913890">
                  <a:moveTo>
                    <a:pt x="0" y="0"/>
                  </a:moveTo>
                  <a:lnTo>
                    <a:pt x="2176164" y="0"/>
                  </a:lnTo>
                  <a:lnTo>
                    <a:pt x="217616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96CC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864640" y="4645552"/>
            <a:ext cx="4772329" cy="6135851"/>
          </a:xfrm>
          <a:custGeom>
            <a:avLst/>
            <a:gdLst/>
            <a:ahLst/>
            <a:cxnLst/>
            <a:rect l="l" t="t" r="r" b="b"/>
            <a:pathLst>
              <a:path w="4772329" h="6135851">
                <a:moveTo>
                  <a:pt x="0" y="0"/>
                </a:moveTo>
                <a:lnTo>
                  <a:pt x="4772329" y="0"/>
                </a:lnTo>
                <a:lnTo>
                  <a:pt x="4772329" y="6135851"/>
                </a:lnTo>
                <a:lnTo>
                  <a:pt x="0" y="61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443670" y="4587089"/>
            <a:ext cx="3147630" cy="3223830"/>
          </a:xfrm>
          <a:custGeom>
            <a:avLst/>
            <a:gdLst/>
            <a:ahLst/>
            <a:cxnLst/>
            <a:rect l="l" t="t" r="r" b="b"/>
            <a:pathLst>
              <a:path w="3147630" h="3223830">
                <a:moveTo>
                  <a:pt x="0" y="0"/>
                </a:moveTo>
                <a:lnTo>
                  <a:pt x="3147630" y="0"/>
                </a:lnTo>
                <a:lnTo>
                  <a:pt x="3147630" y="3223830"/>
                </a:lnTo>
                <a:lnTo>
                  <a:pt x="0" y="3223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461865">
            <a:off x="16754677" y="944687"/>
            <a:ext cx="1265355" cy="1577646"/>
          </a:xfrm>
          <a:custGeom>
            <a:avLst/>
            <a:gdLst/>
            <a:ahLst/>
            <a:cxnLst/>
            <a:rect l="l" t="t" r="r" b="b"/>
            <a:pathLst>
              <a:path w="1265355" h="1577646">
                <a:moveTo>
                  <a:pt x="0" y="0"/>
                </a:moveTo>
                <a:lnTo>
                  <a:pt x="1265356" y="0"/>
                </a:lnTo>
                <a:lnTo>
                  <a:pt x="1265356" y="1577645"/>
                </a:lnTo>
                <a:lnTo>
                  <a:pt x="0" y="1577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0" y="904875"/>
            <a:ext cx="6057900" cy="107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20"/>
              </a:lnSpc>
            </a:pPr>
            <a:r>
              <a:rPr lang="en-US" sz="6300">
                <a:solidFill>
                  <a:srgbClr val="896CC9"/>
                </a:solidFill>
                <a:latin typeface="League Spartan"/>
              </a:rPr>
              <a:t>ADVERTISING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9244" y="1849745"/>
            <a:ext cx="4461481" cy="114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320"/>
              </a:lnSpc>
            </a:pPr>
            <a:r>
              <a:rPr lang="en-US" sz="6657">
                <a:solidFill>
                  <a:srgbClr val="D13D98"/>
                </a:solidFill>
                <a:latin typeface="League Spartan"/>
              </a:rPr>
              <a:t>Plan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4986" y="453804"/>
            <a:ext cx="4047060" cy="131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4"/>
              </a:lnSpc>
            </a:pPr>
            <a:r>
              <a:rPr lang="en-US" sz="2467" dirty="0">
                <a:solidFill>
                  <a:srgbClr val="593B9B"/>
                </a:solidFill>
                <a:latin typeface="Open Sans Bold"/>
              </a:rPr>
              <a:t>Social Media Ads (Facebook, Instagram, TikTok)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42700" y="2019914"/>
            <a:ext cx="4531632" cy="278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6" lvl="1" indent="-248283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spc="114" dirty="0">
                <a:solidFill>
                  <a:srgbClr val="593B9B"/>
                </a:solidFill>
                <a:latin typeface="Open Sans Bold"/>
              </a:rPr>
              <a:t>Targeted ads based on demographics, interests, behaviors</a:t>
            </a:r>
          </a:p>
          <a:p>
            <a:pPr marL="496566" lvl="1" indent="-248283">
              <a:lnSpc>
                <a:spcPts val="3219"/>
              </a:lnSpc>
              <a:spcBef>
                <a:spcPct val="0"/>
              </a:spcBef>
              <a:buFont typeface="Arial"/>
              <a:buChar char="•"/>
            </a:pPr>
            <a:r>
              <a:rPr lang="en-US" sz="2299" spc="114" dirty="0">
                <a:solidFill>
                  <a:srgbClr val="593B9B"/>
                </a:solidFill>
                <a:latin typeface="Open Sans Bold"/>
              </a:rPr>
              <a:t>Leverage cost-effective ad formats like boosted posts, stories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spc="114" dirty="0">
              <a:solidFill>
                <a:srgbClr val="593B9B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677831" y="453804"/>
            <a:ext cx="4047060" cy="85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4"/>
              </a:lnSpc>
            </a:pPr>
            <a:r>
              <a:rPr lang="en-US" sz="2467">
                <a:solidFill>
                  <a:srgbClr val="FFFFFF"/>
                </a:solidFill>
                <a:latin typeface="Open Sans Bold"/>
              </a:rPr>
              <a:t>Search Engine Marketing (Google Ads)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98009" y="1935470"/>
            <a:ext cx="4531632" cy="278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spc="114">
                <a:solidFill>
                  <a:srgbClr val="FFFFFF"/>
                </a:solidFill>
                <a:latin typeface="Open Sans Bold"/>
              </a:rPr>
              <a:t>Target relevant keywords for local balloon decor searches</a:t>
            </a:r>
          </a:p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spc="114">
                <a:solidFill>
                  <a:srgbClr val="FFFFFF"/>
                </a:solidFill>
                <a:latin typeface="Open Sans Bold"/>
              </a:rPr>
              <a:t>Optimize ad copy and landing pages for higher conversions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spc="114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584986" y="5757480"/>
            <a:ext cx="4289346" cy="85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4"/>
              </a:lnSpc>
            </a:pPr>
            <a:r>
              <a:rPr lang="en-US" sz="2467">
                <a:solidFill>
                  <a:srgbClr val="FFFFFF"/>
                </a:solidFill>
                <a:latin typeface="Open Sans Bold"/>
              </a:rPr>
              <a:t>Local Online Directories for eg (Yelp, Yellow Pages)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42700" y="6894962"/>
            <a:ext cx="4531632" cy="1589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spc="114">
                <a:solidFill>
                  <a:srgbClr val="FFFFFF"/>
                </a:solidFill>
                <a:latin typeface="Open Sans Bold"/>
              </a:rPr>
              <a:t>Claim and enhance listings for greater local visibility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spc="114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340295" y="5757480"/>
            <a:ext cx="4047060" cy="844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4"/>
              </a:lnSpc>
            </a:pPr>
            <a:r>
              <a:rPr lang="en-US" sz="2467">
                <a:solidFill>
                  <a:srgbClr val="593B9B"/>
                </a:solidFill>
                <a:latin typeface="Open Sans Bold"/>
              </a:rPr>
              <a:t>Traditional Earned Media (Newspapers, Magazines)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98009" y="6896735"/>
            <a:ext cx="4531632" cy="1589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6" lvl="1" indent="-248283">
              <a:lnSpc>
                <a:spcPts val="3219"/>
              </a:lnSpc>
              <a:buFont typeface="Arial"/>
              <a:buChar char="•"/>
            </a:pPr>
            <a:r>
              <a:rPr lang="en-US" sz="2299" spc="114">
                <a:solidFill>
                  <a:srgbClr val="593B9B"/>
                </a:solidFill>
                <a:latin typeface="Open Sans Bold"/>
              </a:rPr>
              <a:t>Explore advertising opportunities in local Ottawa publications</a:t>
            </a:r>
          </a:p>
          <a:p>
            <a:pPr>
              <a:lnSpc>
                <a:spcPts val="3219"/>
              </a:lnSpc>
              <a:spcBef>
                <a:spcPct val="0"/>
              </a:spcBef>
            </a:pPr>
            <a:endParaRPr lang="en-US" sz="2299" spc="114">
              <a:solidFill>
                <a:srgbClr val="593B9B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7" r="-3294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93996" y="2846890"/>
            <a:ext cx="5792053" cy="67143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4537608" y="5503075"/>
            <a:ext cx="9525" cy="738709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6591068" y="7067540"/>
            <a:ext cx="9525" cy="746010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6765421" y="1028700"/>
            <a:ext cx="987759" cy="987759"/>
          </a:xfrm>
          <a:custGeom>
            <a:avLst/>
            <a:gdLst/>
            <a:ahLst/>
            <a:cxnLst/>
            <a:rect l="l" t="t" r="r" b="b"/>
            <a:pathLst>
              <a:path w="987759" h="987759">
                <a:moveTo>
                  <a:pt x="0" y="0"/>
                </a:moveTo>
                <a:lnTo>
                  <a:pt x="987758" y="0"/>
                </a:lnTo>
                <a:lnTo>
                  <a:pt x="987758" y="987759"/>
                </a:lnTo>
                <a:lnTo>
                  <a:pt x="0" y="987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13183" y="0"/>
            <a:ext cx="1497385" cy="1906393"/>
          </a:xfrm>
          <a:custGeom>
            <a:avLst/>
            <a:gdLst/>
            <a:ahLst/>
            <a:cxnLst/>
            <a:rect l="l" t="t" r="r" b="b"/>
            <a:pathLst>
              <a:path w="1497385" h="1906393">
                <a:moveTo>
                  <a:pt x="0" y="0"/>
                </a:moveTo>
                <a:lnTo>
                  <a:pt x="1497385" y="0"/>
                </a:lnTo>
                <a:lnTo>
                  <a:pt x="1497385" y="1906393"/>
                </a:lnTo>
                <a:lnTo>
                  <a:pt x="0" y="1906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08541" y="627189"/>
            <a:ext cx="15256822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0"/>
              </a:lnSpc>
            </a:pPr>
            <a:r>
              <a:rPr lang="en-US" sz="6100">
                <a:solidFill>
                  <a:srgbClr val="343434"/>
                </a:solidFill>
                <a:latin typeface="Archivo Black"/>
              </a:rPr>
              <a:t>Digital Plan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3218" y="3556673"/>
            <a:ext cx="5222805" cy="625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343434"/>
                </a:solidFill>
                <a:latin typeface="Archivo Black"/>
              </a:rPr>
              <a:t>Website Optimization: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343434"/>
              </a:solidFill>
              <a:latin typeface="Archivo Black"/>
            </a:endParaRP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343434"/>
                </a:solidFill>
                <a:latin typeface="Canva Sans Bold"/>
              </a:rPr>
              <a:t>Conduct website audit for user experience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343434"/>
                </a:solidFill>
                <a:latin typeface="Canva Sans Bold"/>
              </a:rPr>
              <a:t> SEO optimization to grow organically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343434"/>
                </a:solidFill>
                <a:latin typeface="Canva Sans Bold"/>
              </a:rPr>
              <a:t>Optimize content and meta tags for relevant keywords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343434"/>
                </a:solidFill>
                <a:latin typeface="Canva Sans Bold"/>
              </a:rPr>
              <a:t>Enhance website speed and performance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 dirty="0">
                <a:solidFill>
                  <a:srgbClr val="343434"/>
                </a:solidFill>
                <a:latin typeface="Canva Sans Bold"/>
              </a:rPr>
              <a:t>Implement clear calls-to-action for inquiries, quotes, and sign-ups</a:t>
            </a:r>
          </a:p>
          <a:p>
            <a:pPr algn="ctr">
              <a:lnSpc>
                <a:spcPts val="3500"/>
              </a:lnSpc>
            </a:pPr>
            <a:endParaRPr lang="en-US" sz="2500" dirty="0">
              <a:solidFill>
                <a:srgbClr val="343434"/>
              </a:solidFill>
              <a:latin typeface="Canva Sans Bold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4178031" y="5465336"/>
            <a:ext cx="10315" cy="738709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15484379" y="7029801"/>
            <a:ext cx="9525" cy="746010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276549" y="2846890"/>
            <a:ext cx="5792053" cy="706613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0520161" y="5503075"/>
            <a:ext cx="9525" cy="738709"/>
          </a:xfrm>
          <a:prstGeom prst="rect">
            <a:avLst/>
          </a:prstGeom>
          <a:solidFill>
            <a:srgbClr val="343434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561172" y="3055311"/>
            <a:ext cx="5222805" cy="701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43434"/>
                </a:solidFill>
                <a:latin typeface="Archivo Black"/>
              </a:rPr>
              <a:t>Email Marketing and Lead Generation: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343434"/>
              </a:solidFill>
              <a:latin typeface="Archivo Black"/>
            </a:endParaRP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Build email subscriber list via website, social media, in-store sign-ups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Send monthly newsletters highlighting new offerings, promotions, tips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Utilize email automation for personalized customer journeys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Capture leads through clear calls-to-action and lead magnets</a:t>
            </a:r>
          </a:p>
          <a:p>
            <a:pPr algn="ctr">
              <a:lnSpc>
                <a:spcPts val="3500"/>
              </a:lnSpc>
            </a:pPr>
            <a:endParaRPr lang="en-US" sz="2500">
              <a:solidFill>
                <a:srgbClr val="343434"/>
              </a:solidFill>
              <a:latin typeface="Canva Sans Bold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2259101" y="3022802"/>
            <a:ext cx="5792053" cy="67143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459126" y="3337598"/>
            <a:ext cx="5477728" cy="613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343434"/>
                </a:solidFill>
                <a:latin typeface="Archivo Black"/>
              </a:rPr>
              <a:t>LinkedIn Strategy: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343434"/>
              </a:solidFill>
              <a:latin typeface="Archivo Black"/>
            </a:endParaRP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Create and optimize a company page showcasing balloon decor expertise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Share portfolio, customer testimonials, industry insights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Connect with local businesses, event planners, relevant groups</a:t>
            </a:r>
          </a:p>
          <a:p>
            <a:pPr marL="539754" lvl="1" indent="-269877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Explore targeted advertising to reach corporate clients 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343434"/>
                </a:solidFill>
                <a:latin typeface="Canva Sans Bold"/>
              </a:rPr>
              <a:t>Encourage endorsements and recommendations from corporate customers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92567" cy="10063249"/>
          </a:xfrm>
          <a:custGeom>
            <a:avLst/>
            <a:gdLst/>
            <a:ahLst/>
            <a:cxnLst/>
            <a:rect l="l" t="t" r="r" b="b"/>
            <a:pathLst>
              <a:path w="7792567" h="10063249">
                <a:moveTo>
                  <a:pt x="0" y="0"/>
                </a:moveTo>
                <a:lnTo>
                  <a:pt x="7792567" y="0"/>
                </a:lnTo>
                <a:lnTo>
                  <a:pt x="7792567" y="10063249"/>
                </a:lnTo>
                <a:lnTo>
                  <a:pt x="0" y="1006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89697">
            <a:off x="16016567" y="310141"/>
            <a:ext cx="2055309" cy="1715249"/>
          </a:xfrm>
          <a:custGeom>
            <a:avLst/>
            <a:gdLst/>
            <a:ahLst/>
            <a:cxnLst/>
            <a:rect l="l" t="t" r="r" b="b"/>
            <a:pathLst>
              <a:path w="2055309" h="1715249">
                <a:moveTo>
                  <a:pt x="0" y="0"/>
                </a:moveTo>
                <a:lnTo>
                  <a:pt x="2055309" y="0"/>
                </a:lnTo>
                <a:lnTo>
                  <a:pt x="2055309" y="1715249"/>
                </a:lnTo>
                <a:lnTo>
                  <a:pt x="0" y="1715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07833" y="280670"/>
            <a:ext cx="7169706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896CC9"/>
                </a:solidFill>
                <a:latin typeface="League Spartan"/>
              </a:rPr>
              <a:t>BUDGET &amp; TIMELINE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90857" y="1524635"/>
            <a:ext cx="8667942" cy="839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>
                <a:solidFill>
                  <a:srgbClr val="896CC9"/>
                </a:solidFill>
                <a:latin typeface="Canva Sans Bold"/>
              </a:rPr>
              <a:t>Phase 1 (Months 1-2):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Social media content creation and influencer outreach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Website audit and optimization plan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Email template design and campaign planning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Community event research and guest post ideation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Seasonal promotion planning and referral program setup</a:t>
            </a: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896CC9"/>
                </a:solidFill>
                <a:latin typeface="Canva Sans Bold"/>
              </a:rPr>
              <a:t>Phase 2 (Months 3-4):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Launch Google Ads, social media ads.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Blog post writing and publishing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Email campaign execution and monitoring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Influencer collaboration promotion and community event participation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Bundle deals promotions and landing page development</a:t>
            </a:r>
          </a:p>
          <a:p>
            <a:pPr>
              <a:lnSpc>
                <a:spcPts val="3219"/>
              </a:lnSpc>
            </a:pPr>
            <a:r>
              <a:rPr lang="en-US" sz="2299">
                <a:solidFill>
                  <a:srgbClr val="896CC9"/>
                </a:solidFill>
                <a:latin typeface="Canva Sans Bold"/>
              </a:rPr>
              <a:t>Phase 3 (Months 5-6):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Evaluate influencer collaborations and plan new partnerships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Online reputation management and review responses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Email list segmentation and targeting optimization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Flash sale promotion and loyalty program refinements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896CC9"/>
                </a:solidFill>
                <a:latin typeface="Canva Sans"/>
              </a:rPr>
              <a:t>Ad performance review and budget reallocations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896CC9"/>
              </a:solidFill>
              <a:latin typeface="Canv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913</Words>
  <Application>Microsoft Macintosh PowerPoint</Application>
  <PresentationFormat>Custom</PresentationFormat>
  <Paragraphs>125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League Spartan</vt:lpstr>
      <vt:lpstr>HK Grotesk Bold</vt:lpstr>
      <vt:lpstr>Open Sans Extra Bold</vt:lpstr>
      <vt:lpstr>Canva Sans</vt:lpstr>
      <vt:lpstr>Canva Sans Bold</vt:lpstr>
      <vt:lpstr>Calibri</vt:lpstr>
      <vt:lpstr>HK Grotesk Medium</vt:lpstr>
      <vt:lpstr>Open Sans Bold</vt:lpstr>
      <vt:lpstr>Archivo Black</vt:lpstr>
      <vt:lpstr>Shrikhand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Purple and Yellow Gradient Marketing Plan Presentation</dc:title>
  <cp:lastModifiedBy>Kritika Sobti</cp:lastModifiedBy>
  <cp:revision>2</cp:revision>
  <dcterms:created xsi:type="dcterms:W3CDTF">2006-08-16T00:00:00Z</dcterms:created>
  <dcterms:modified xsi:type="dcterms:W3CDTF">2024-04-09T02:08:07Z</dcterms:modified>
  <dc:identifier>DAGB3fm8pRM</dc:identifier>
</cp:coreProperties>
</file>