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butus Slab" panose="02000000000000000000" pitchFamily="2" charset="77"/>
      <p:regular r:id="rId12"/>
    </p:embeddedFont>
    <p:embeddedFont>
      <p:font typeface="Archivo Black" panose="020B0A03020202020B04" pitchFamily="34" charset="77"/>
      <p:regular r:id="rId13"/>
    </p:embeddedFont>
    <p:embeddedFont>
      <p:font typeface="Barlow Bold" pitchFamily="2" charset="77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" panose="020B0503030501040103" pitchFamily="34" charset="0"/>
      <p:regular r:id="rId20"/>
    </p:embeddedFont>
    <p:embeddedFont>
      <p:font typeface="Canva Sans Bold" panose="020B0803030501040103" pitchFamily="34" charset="0"/>
      <p:regular r:id="rId21"/>
      <p:bold r:id="rId22"/>
    </p:embeddedFont>
    <p:embeddedFont>
      <p:font typeface="Montserrat" pitchFamily="2" charset="77"/>
      <p:regular r:id="rId23"/>
      <p:bold r:id="rId24"/>
      <p:italic r:id="rId25"/>
      <p:boldItalic r:id="rId26"/>
    </p:embeddedFont>
    <p:embeddedFont>
      <p:font typeface="Montserrat Bold" pitchFamily="2" charset="77"/>
      <p:regular r:id="rId27"/>
      <p:bold r:id="rId28"/>
    </p:embeddedFont>
    <p:embeddedFont>
      <p:font typeface="Montserrat Ultra-Bold" pitchFamily="2" charset="77"/>
      <p:regular r:id="rId29"/>
      <p:bold r:id="rId30"/>
    </p:embeddedFont>
    <p:embeddedFont>
      <p:font typeface="Open Sans 2" panose="020B0606030504020204" pitchFamily="34" charset="0"/>
      <p:regular r:id="rId31"/>
    </p:embeddedFont>
    <p:embeddedFont>
      <p:font typeface="Open Sans 2 Bold" panose="020B0806030504020204" pitchFamily="34" charset="0"/>
      <p:regular r:id="rId32"/>
      <p:bold r:id="rId33"/>
    </p:embeddedFont>
    <p:embeddedFont>
      <p:font typeface="Poppins" pitchFamily="2" charset="77"/>
      <p:regular r:id="rId34"/>
      <p:bold r:id="rId35"/>
      <p:italic r:id="rId36"/>
      <p:boldItalic r:id="rId37"/>
    </p:embeddedFont>
    <p:embeddedFont>
      <p:font typeface="Poppins Bold" pitchFamily="2" charset="77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0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4.png"/><Relationship Id="rId3" Type="http://schemas.openxmlformats.org/officeDocument/2006/relationships/image" Target="../media/image17.svg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04D3D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159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78344" y="3690018"/>
            <a:ext cx="3742837" cy="3728217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16665" r="223" b="-1666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FC0C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1378925">
            <a:off x="1053310" y="8840932"/>
            <a:ext cx="1439271" cy="1354714"/>
          </a:xfrm>
          <a:custGeom>
            <a:avLst/>
            <a:gdLst/>
            <a:ahLst/>
            <a:cxnLst/>
            <a:rect l="l" t="t" r="r" b="b"/>
            <a:pathLst>
              <a:path w="1439271" h="1354714">
                <a:moveTo>
                  <a:pt x="0" y="0"/>
                </a:moveTo>
                <a:lnTo>
                  <a:pt x="1439271" y="0"/>
                </a:lnTo>
                <a:lnTo>
                  <a:pt x="1439271" y="1354714"/>
                </a:lnTo>
                <a:lnTo>
                  <a:pt x="0" y="135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582676">
            <a:off x="3142914" y="8885918"/>
            <a:ext cx="984156" cy="926336"/>
          </a:xfrm>
          <a:custGeom>
            <a:avLst/>
            <a:gdLst/>
            <a:ahLst/>
            <a:cxnLst/>
            <a:rect l="l" t="t" r="r" b="b"/>
            <a:pathLst>
              <a:path w="984156" h="926336">
                <a:moveTo>
                  <a:pt x="0" y="0"/>
                </a:moveTo>
                <a:lnTo>
                  <a:pt x="984156" y="0"/>
                </a:lnTo>
                <a:lnTo>
                  <a:pt x="984156" y="926337"/>
                </a:lnTo>
                <a:lnTo>
                  <a:pt x="0" y="926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634387">
            <a:off x="4896926" y="8355555"/>
            <a:ext cx="764859" cy="719923"/>
          </a:xfrm>
          <a:custGeom>
            <a:avLst/>
            <a:gdLst/>
            <a:ahLst/>
            <a:cxnLst/>
            <a:rect l="l" t="t" r="r" b="b"/>
            <a:pathLst>
              <a:path w="764859" h="719923">
                <a:moveTo>
                  <a:pt x="0" y="0"/>
                </a:moveTo>
                <a:lnTo>
                  <a:pt x="764859" y="0"/>
                </a:lnTo>
                <a:lnTo>
                  <a:pt x="764859" y="719923"/>
                </a:lnTo>
                <a:lnTo>
                  <a:pt x="0" y="719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137325">
            <a:off x="6311709" y="9305299"/>
            <a:ext cx="1439271" cy="1354714"/>
          </a:xfrm>
          <a:custGeom>
            <a:avLst/>
            <a:gdLst/>
            <a:ahLst/>
            <a:cxnLst/>
            <a:rect l="l" t="t" r="r" b="b"/>
            <a:pathLst>
              <a:path w="1439271" h="1354714">
                <a:moveTo>
                  <a:pt x="0" y="0"/>
                </a:moveTo>
                <a:lnTo>
                  <a:pt x="1439271" y="0"/>
                </a:lnTo>
                <a:lnTo>
                  <a:pt x="1439271" y="1354714"/>
                </a:lnTo>
                <a:lnTo>
                  <a:pt x="0" y="135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252054">
            <a:off x="4959528" y="9669558"/>
            <a:ext cx="719636" cy="677357"/>
          </a:xfrm>
          <a:custGeom>
            <a:avLst/>
            <a:gdLst/>
            <a:ahLst/>
            <a:cxnLst/>
            <a:rect l="l" t="t" r="r" b="b"/>
            <a:pathLst>
              <a:path w="719636" h="677357">
                <a:moveTo>
                  <a:pt x="0" y="0"/>
                </a:moveTo>
                <a:lnTo>
                  <a:pt x="719636" y="0"/>
                </a:lnTo>
                <a:lnTo>
                  <a:pt x="719636" y="677357"/>
                </a:lnTo>
                <a:lnTo>
                  <a:pt x="0" y="6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797976">
            <a:off x="2465871" y="6977101"/>
            <a:ext cx="1439271" cy="1354714"/>
          </a:xfrm>
          <a:custGeom>
            <a:avLst/>
            <a:gdLst/>
            <a:ahLst/>
            <a:cxnLst/>
            <a:rect l="l" t="t" r="r" b="b"/>
            <a:pathLst>
              <a:path w="1439271" h="1354714">
                <a:moveTo>
                  <a:pt x="0" y="0"/>
                </a:moveTo>
                <a:lnTo>
                  <a:pt x="1439271" y="0"/>
                </a:lnTo>
                <a:lnTo>
                  <a:pt x="1439271" y="1354714"/>
                </a:lnTo>
                <a:lnTo>
                  <a:pt x="0" y="135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692907">
            <a:off x="1093768" y="7703114"/>
            <a:ext cx="719636" cy="677357"/>
          </a:xfrm>
          <a:custGeom>
            <a:avLst/>
            <a:gdLst/>
            <a:ahLst/>
            <a:cxnLst/>
            <a:rect l="l" t="t" r="r" b="b"/>
            <a:pathLst>
              <a:path w="719636" h="677357">
                <a:moveTo>
                  <a:pt x="0" y="0"/>
                </a:moveTo>
                <a:lnTo>
                  <a:pt x="719636" y="0"/>
                </a:lnTo>
                <a:lnTo>
                  <a:pt x="719636" y="677357"/>
                </a:lnTo>
                <a:lnTo>
                  <a:pt x="0" y="6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430420" y="673605"/>
            <a:ext cx="2918240" cy="1724415"/>
          </a:xfrm>
          <a:custGeom>
            <a:avLst/>
            <a:gdLst/>
            <a:ahLst/>
            <a:cxnLst/>
            <a:rect l="l" t="t" r="r" b="b"/>
            <a:pathLst>
              <a:path w="2918240" h="1724415">
                <a:moveTo>
                  <a:pt x="0" y="0"/>
                </a:moveTo>
                <a:lnTo>
                  <a:pt x="2918240" y="0"/>
                </a:lnTo>
                <a:lnTo>
                  <a:pt x="2918240" y="1724415"/>
                </a:lnTo>
                <a:lnTo>
                  <a:pt x="0" y="1724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78925">
            <a:off x="-719636" y="8347692"/>
            <a:ext cx="1439271" cy="1354714"/>
          </a:xfrm>
          <a:custGeom>
            <a:avLst/>
            <a:gdLst/>
            <a:ahLst/>
            <a:cxnLst/>
            <a:rect l="l" t="t" r="r" b="b"/>
            <a:pathLst>
              <a:path w="1439271" h="1354714">
                <a:moveTo>
                  <a:pt x="0" y="0"/>
                </a:moveTo>
                <a:lnTo>
                  <a:pt x="1439272" y="0"/>
                </a:lnTo>
                <a:lnTo>
                  <a:pt x="1439272" y="1354714"/>
                </a:lnTo>
                <a:lnTo>
                  <a:pt x="0" y="135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60325" y="2569470"/>
            <a:ext cx="6349333" cy="4839285"/>
          </a:xfrm>
          <a:custGeom>
            <a:avLst/>
            <a:gdLst/>
            <a:ahLst/>
            <a:cxnLst/>
            <a:rect l="l" t="t" r="r" b="b"/>
            <a:pathLst>
              <a:path w="6349333" h="4839285">
                <a:moveTo>
                  <a:pt x="0" y="0"/>
                </a:moveTo>
                <a:lnTo>
                  <a:pt x="6349333" y="0"/>
                </a:lnTo>
                <a:lnTo>
                  <a:pt x="6349333" y="4839285"/>
                </a:lnTo>
                <a:lnTo>
                  <a:pt x="0" y="4839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355963" y="526162"/>
            <a:ext cx="6141860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spc="959">
                <a:solidFill>
                  <a:srgbClr val="13193D"/>
                </a:solidFill>
                <a:latin typeface="Montserrat"/>
              </a:rPr>
              <a:t>WELLCOME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21373" y="7449242"/>
            <a:ext cx="305678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13193D"/>
                </a:solidFill>
                <a:latin typeface="Canva Sans Bold"/>
              </a:rPr>
              <a:t>Kritika Sobti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59922" y="1203727"/>
            <a:ext cx="10663381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41"/>
              </a:lnSpc>
              <a:spcBef>
                <a:spcPct val="0"/>
              </a:spcBef>
            </a:pPr>
            <a:r>
              <a:rPr lang="en-US" sz="10534" u="none" spc="-200">
                <a:solidFill>
                  <a:srgbClr val="13193D"/>
                </a:solidFill>
                <a:latin typeface="Montserrat Ultra-Bold"/>
              </a:rPr>
              <a:t>THANK YOU!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F80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838991" y="1107300"/>
            <a:ext cx="1284312" cy="1566234"/>
          </a:xfrm>
          <a:custGeom>
            <a:avLst/>
            <a:gdLst/>
            <a:ahLst/>
            <a:cxnLst/>
            <a:rect l="l" t="t" r="r" b="b"/>
            <a:pathLst>
              <a:path w="1284312" h="1566234">
                <a:moveTo>
                  <a:pt x="0" y="0"/>
                </a:moveTo>
                <a:lnTo>
                  <a:pt x="1284311" y="0"/>
                </a:lnTo>
                <a:lnTo>
                  <a:pt x="1284311" y="1566233"/>
                </a:lnTo>
                <a:lnTo>
                  <a:pt x="0" y="156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62174" y="2003827"/>
            <a:ext cx="522257" cy="590121"/>
          </a:xfrm>
          <a:custGeom>
            <a:avLst/>
            <a:gdLst/>
            <a:ahLst/>
            <a:cxnLst/>
            <a:rect l="l" t="t" r="r" b="b"/>
            <a:pathLst>
              <a:path w="522257" h="590121">
                <a:moveTo>
                  <a:pt x="0" y="0"/>
                </a:moveTo>
                <a:lnTo>
                  <a:pt x="522257" y="0"/>
                </a:lnTo>
                <a:lnTo>
                  <a:pt x="522257" y="590122"/>
                </a:lnTo>
                <a:lnTo>
                  <a:pt x="0" y="59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187006" y="1300295"/>
            <a:ext cx="522257" cy="590121"/>
          </a:xfrm>
          <a:custGeom>
            <a:avLst/>
            <a:gdLst/>
            <a:ahLst/>
            <a:cxnLst/>
            <a:rect l="l" t="t" r="r" b="b"/>
            <a:pathLst>
              <a:path w="522257" h="590121">
                <a:moveTo>
                  <a:pt x="522257" y="0"/>
                </a:moveTo>
                <a:lnTo>
                  <a:pt x="0" y="0"/>
                </a:lnTo>
                <a:lnTo>
                  <a:pt x="0" y="590121"/>
                </a:lnTo>
                <a:lnTo>
                  <a:pt x="522257" y="590121"/>
                </a:lnTo>
                <a:lnTo>
                  <a:pt x="5222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071113" y="3387265"/>
            <a:ext cx="8377021" cy="3281957"/>
            <a:chOff x="0" y="0"/>
            <a:chExt cx="2074629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74629" cy="812800"/>
            </a:xfrm>
            <a:custGeom>
              <a:avLst/>
              <a:gdLst/>
              <a:ahLst/>
              <a:cxnLst/>
              <a:rect l="l" t="t" r="r" b="b"/>
              <a:pathLst>
                <a:path w="2074629" h="812800">
                  <a:moveTo>
                    <a:pt x="0" y="0"/>
                  </a:moveTo>
                  <a:lnTo>
                    <a:pt x="2074629" y="0"/>
                  </a:lnTo>
                  <a:lnTo>
                    <a:pt x="207462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0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7462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510441" y="2298888"/>
            <a:ext cx="6193673" cy="6534400"/>
            <a:chOff x="0" y="0"/>
            <a:chExt cx="2077720" cy="2192020"/>
          </a:xfrm>
        </p:grpSpPr>
        <p:sp>
          <p:nvSpPr>
            <p:cNvPr id="13" name="Freeform 13"/>
            <p:cNvSpPr/>
            <p:nvPr/>
          </p:nvSpPr>
          <p:spPr>
            <a:xfrm>
              <a:off x="-7620" y="-2540"/>
              <a:ext cx="2085340" cy="2194560"/>
            </a:xfrm>
            <a:custGeom>
              <a:avLst/>
              <a:gdLst/>
              <a:ahLst/>
              <a:cxnLst/>
              <a:rect l="l" t="t" r="r" b="b"/>
              <a:pathLst>
                <a:path w="2085340" h="219456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4"/>
              <a:stretch>
                <a:fillRect l="-2736" r="-27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4684" y="8307208"/>
            <a:ext cx="14427545" cy="997569"/>
            <a:chOff x="0" y="0"/>
            <a:chExt cx="3799847" cy="2627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99847" cy="262734"/>
            </a:xfrm>
            <a:custGeom>
              <a:avLst/>
              <a:gdLst/>
              <a:ahLst/>
              <a:cxnLst/>
              <a:rect l="l" t="t" r="r" b="b"/>
              <a:pathLst>
                <a:path w="3799847" h="262734">
                  <a:moveTo>
                    <a:pt x="0" y="0"/>
                  </a:moveTo>
                  <a:lnTo>
                    <a:pt x="3799847" y="0"/>
                  </a:lnTo>
                  <a:lnTo>
                    <a:pt x="3799847" y="262734"/>
                  </a:lnTo>
                  <a:lnTo>
                    <a:pt x="0" y="262734"/>
                  </a:lnTo>
                  <a:close/>
                </a:path>
              </a:pathLst>
            </a:custGeom>
            <a:solidFill>
              <a:srgbClr val="FEAF0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99847" cy="300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43951" y="316674"/>
            <a:ext cx="2600742" cy="1982214"/>
          </a:xfrm>
          <a:custGeom>
            <a:avLst/>
            <a:gdLst/>
            <a:ahLst/>
            <a:cxnLst/>
            <a:rect l="l" t="t" r="r" b="b"/>
            <a:pathLst>
              <a:path w="2600742" h="1982214">
                <a:moveTo>
                  <a:pt x="0" y="0"/>
                </a:moveTo>
                <a:lnTo>
                  <a:pt x="2600742" y="0"/>
                </a:lnTo>
                <a:lnTo>
                  <a:pt x="2600742" y="1982214"/>
                </a:lnTo>
                <a:lnTo>
                  <a:pt x="0" y="1982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177814" y="3868408"/>
            <a:ext cx="8163620" cy="303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747" lvl="1" indent="-278374">
              <a:lnSpc>
                <a:spcPts val="3403"/>
              </a:lnSpc>
              <a:buFont typeface="Arial"/>
              <a:buChar char="•"/>
            </a:pPr>
            <a:r>
              <a:rPr lang="en-US" sz="2578" spc="18">
                <a:solidFill>
                  <a:srgbClr val="FFFFFF"/>
                </a:solidFill>
                <a:latin typeface="Poppins Bold"/>
              </a:rPr>
              <a:t>Yummivita Gummies: A Revolution in Nutritional Supplements."</a:t>
            </a:r>
          </a:p>
          <a:p>
            <a:pPr marL="556747" lvl="1" indent="-278374">
              <a:lnSpc>
                <a:spcPts val="3403"/>
              </a:lnSpc>
              <a:buFont typeface="Arial"/>
              <a:buChar char="•"/>
            </a:pPr>
            <a:r>
              <a:rPr lang="en-US" sz="2578" spc="18">
                <a:solidFill>
                  <a:srgbClr val="FFFFFF"/>
                </a:solidFill>
                <a:latin typeface="Poppins Bold"/>
              </a:rPr>
              <a:t>Innovative Flavor, Strategic Marketing, and Efficient Distribution."</a:t>
            </a:r>
          </a:p>
          <a:p>
            <a:pPr marL="556747" lvl="1" indent="-278374">
              <a:lnSpc>
                <a:spcPts val="3403"/>
              </a:lnSpc>
              <a:buFont typeface="Arial"/>
              <a:buChar char="•"/>
            </a:pPr>
            <a:r>
              <a:rPr lang="en-US" sz="2578" spc="18">
                <a:solidFill>
                  <a:srgbClr val="FFFFFF"/>
                </a:solidFill>
                <a:latin typeface="Poppins Bold"/>
              </a:rPr>
              <a:t>Committed to Quality, Sustainability, and Consumer Health</a:t>
            </a:r>
          </a:p>
          <a:p>
            <a:pPr marL="0" lvl="0" indent="0">
              <a:lnSpc>
                <a:spcPts val="3403"/>
              </a:lnSpc>
            </a:pPr>
            <a:endParaRPr lang="en-US" sz="2578" spc="18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3951" y="8211958"/>
            <a:ext cx="19569011" cy="88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Canva Sans Bold"/>
              </a:rPr>
              <a:t>We welcome your questions and feedback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69" y="9789378"/>
            <a:ext cx="18288000" cy="497622"/>
            <a:chOff x="0" y="0"/>
            <a:chExt cx="4816593" cy="13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DD0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159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49099" y="5059352"/>
            <a:ext cx="1474864" cy="1473020"/>
          </a:xfrm>
          <a:custGeom>
            <a:avLst/>
            <a:gdLst/>
            <a:ahLst/>
            <a:cxnLst/>
            <a:rect l="l" t="t" r="r" b="b"/>
            <a:pathLst>
              <a:path w="1474864" h="1473020">
                <a:moveTo>
                  <a:pt x="0" y="0"/>
                </a:moveTo>
                <a:lnTo>
                  <a:pt x="1474864" y="0"/>
                </a:lnTo>
                <a:lnTo>
                  <a:pt x="1474864" y="1473020"/>
                </a:lnTo>
                <a:lnTo>
                  <a:pt x="0" y="147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06568" y="5059352"/>
            <a:ext cx="1474864" cy="1473020"/>
          </a:xfrm>
          <a:custGeom>
            <a:avLst/>
            <a:gdLst/>
            <a:ahLst/>
            <a:cxnLst/>
            <a:rect l="l" t="t" r="r" b="b"/>
            <a:pathLst>
              <a:path w="1474864" h="1473020">
                <a:moveTo>
                  <a:pt x="0" y="0"/>
                </a:moveTo>
                <a:lnTo>
                  <a:pt x="1474864" y="0"/>
                </a:lnTo>
                <a:lnTo>
                  <a:pt x="1474864" y="1473020"/>
                </a:lnTo>
                <a:lnTo>
                  <a:pt x="0" y="147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98353" y="5059352"/>
            <a:ext cx="1474864" cy="1473020"/>
          </a:xfrm>
          <a:custGeom>
            <a:avLst/>
            <a:gdLst/>
            <a:ahLst/>
            <a:cxnLst/>
            <a:rect l="l" t="t" r="r" b="b"/>
            <a:pathLst>
              <a:path w="1474864" h="1473020">
                <a:moveTo>
                  <a:pt x="0" y="0"/>
                </a:moveTo>
                <a:lnTo>
                  <a:pt x="1474864" y="0"/>
                </a:lnTo>
                <a:lnTo>
                  <a:pt x="1474864" y="1473020"/>
                </a:lnTo>
                <a:lnTo>
                  <a:pt x="0" y="147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3047703" cy="2322875"/>
          </a:xfrm>
          <a:custGeom>
            <a:avLst/>
            <a:gdLst/>
            <a:ahLst/>
            <a:cxnLst/>
            <a:rect l="l" t="t" r="r" b="b"/>
            <a:pathLst>
              <a:path w="3047703" h="2322875">
                <a:moveTo>
                  <a:pt x="0" y="0"/>
                </a:moveTo>
                <a:lnTo>
                  <a:pt x="3047703" y="0"/>
                </a:lnTo>
                <a:lnTo>
                  <a:pt x="3047703" y="2322875"/>
                </a:lnTo>
                <a:lnTo>
                  <a:pt x="0" y="2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11596" y="6532372"/>
            <a:ext cx="7227243" cy="4466436"/>
          </a:xfrm>
          <a:custGeom>
            <a:avLst/>
            <a:gdLst/>
            <a:ahLst/>
            <a:cxnLst/>
            <a:rect l="l" t="t" r="r" b="b"/>
            <a:pathLst>
              <a:path w="7227243" h="4466436">
                <a:moveTo>
                  <a:pt x="0" y="0"/>
                </a:moveTo>
                <a:lnTo>
                  <a:pt x="7227243" y="0"/>
                </a:lnTo>
                <a:lnTo>
                  <a:pt x="7227243" y="4466437"/>
                </a:lnTo>
                <a:lnTo>
                  <a:pt x="0" y="4466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168364" y="2171072"/>
            <a:ext cx="1462802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94"/>
              </a:lnSpc>
              <a:spcBef>
                <a:spcPct val="0"/>
              </a:spcBef>
            </a:pPr>
            <a:r>
              <a:rPr lang="en-US" sz="6912" spc="-138">
                <a:solidFill>
                  <a:srgbClr val="000000"/>
                </a:solidFill>
                <a:latin typeface="Arbutus Slab"/>
              </a:rPr>
              <a:t>Introducing Yummivita Gummies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8202" y="3396485"/>
            <a:ext cx="10451596" cy="60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1"/>
              </a:lnSpc>
            </a:pPr>
            <a:r>
              <a:rPr lang="en-US" sz="3762" spc="376">
                <a:solidFill>
                  <a:srgbClr val="050A30"/>
                </a:solidFill>
                <a:latin typeface="Barlow Bold"/>
              </a:rPr>
              <a:t>A Savory Revolution in Multivitamins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3645" y="7081171"/>
            <a:ext cx="3885772" cy="48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</a:pPr>
            <a:r>
              <a:rPr lang="en-US" sz="3043">
                <a:solidFill>
                  <a:srgbClr val="050A30"/>
                </a:solidFill>
                <a:latin typeface="Arbutus Slab"/>
              </a:rPr>
              <a:t>Natural and Healthy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1114" y="7081171"/>
            <a:ext cx="3885772" cy="47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1"/>
              </a:lnSpc>
            </a:pPr>
            <a:r>
              <a:rPr lang="en-US" sz="2962">
                <a:solidFill>
                  <a:srgbClr val="050A30"/>
                </a:solidFill>
                <a:latin typeface="Arbutus Slab"/>
              </a:rPr>
              <a:t>Innovative Flavor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92899" y="6838283"/>
            <a:ext cx="3885772" cy="96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1"/>
              </a:lnSpc>
            </a:pPr>
            <a:r>
              <a:rPr lang="en-US" sz="2962">
                <a:solidFill>
                  <a:srgbClr val="050A30"/>
                </a:solidFill>
                <a:latin typeface="Arbutus Slab"/>
              </a:rPr>
              <a:t>Enhanced Absorption Formula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2860" y="1028700"/>
            <a:ext cx="800208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99"/>
              </a:lnSpc>
              <a:spcBef>
                <a:spcPct val="0"/>
              </a:spcBef>
            </a:pPr>
            <a:r>
              <a:rPr lang="en-US" sz="6999" spc="-132">
                <a:solidFill>
                  <a:srgbClr val="13193D"/>
                </a:solidFill>
                <a:latin typeface="Montserrat Ultra-Bold"/>
              </a:rPr>
              <a:t>Market Analysis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9871872"/>
            <a:ext cx="18288000" cy="0"/>
          </a:xfrm>
          <a:prstGeom prst="line">
            <a:avLst/>
          </a:prstGeom>
          <a:ln w="57150" cap="flat">
            <a:solidFill>
              <a:srgbClr val="13239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96823" y="2614966"/>
            <a:ext cx="7340431" cy="5908106"/>
            <a:chOff x="0" y="0"/>
            <a:chExt cx="9787241" cy="7877475"/>
          </a:xfrm>
        </p:grpSpPr>
      </p:grpSp>
      <p:sp>
        <p:nvSpPr>
          <p:cNvPr id="5" name="Freeform 5"/>
          <p:cNvSpPr/>
          <p:nvPr/>
        </p:nvSpPr>
        <p:spPr>
          <a:xfrm>
            <a:off x="8202559" y="718784"/>
            <a:ext cx="1796098" cy="1677106"/>
          </a:xfrm>
          <a:custGeom>
            <a:avLst/>
            <a:gdLst/>
            <a:ahLst/>
            <a:cxnLst/>
            <a:rect l="l" t="t" r="r" b="b"/>
            <a:pathLst>
              <a:path w="1796098" h="1677106">
                <a:moveTo>
                  <a:pt x="0" y="0"/>
                </a:moveTo>
                <a:lnTo>
                  <a:pt x="1796098" y="0"/>
                </a:lnTo>
                <a:lnTo>
                  <a:pt x="1796098" y="1677107"/>
                </a:lnTo>
                <a:lnTo>
                  <a:pt x="0" y="1677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DD0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2860" y="5436863"/>
            <a:ext cx="9244043" cy="3822511"/>
          </a:xfrm>
          <a:custGeom>
            <a:avLst/>
            <a:gdLst/>
            <a:ahLst/>
            <a:cxnLst/>
            <a:rect l="l" t="t" r="r" b="b"/>
            <a:pathLst>
              <a:path w="9244043" h="3822511">
                <a:moveTo>
                  <a:pt x="0" y="0"/>
                </a:moveTo>
                <a:lnTo>
                  <a:pt x="9244043" y="0"/>
                </a:lnTo>
                <a:lnTo>
                  <a:pt x="9244043" y="3822511"/>
                </a:lnTo>
                <a:lnTo>
                  <a:pt x="0" y="3822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2557816"/>
            <a:ext cx="9879463" cy="308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>
              <a:lnSpc>
                <a:spcPts val="3510"/>
              </a:lnSpc>
              <a:buFont typeface="Arial"/>
              <a:buChar char="•"/>
            </a:pPr>
            <a:r>
              <a:rPr lang="en-US" sz="2700" spc="-54">
                <a:solidFill>
                  <a:srgbClr val="13193D"/>
                </a:solidFill>
                <a:latin typeface="Poppins Bold"/>
              </a:rPr>
              <a:t>Target Market</a:t>
            </a:r>
            <a:r>
              <a:rPr lang="en-US" sz="2700" spc="-54">
                <a:solidFill>
                  <a:srgbClr val="13193D"/>
                </a:solidFill>
                <a:latin typeface="Poppins"/>
              </a:rPr>
              <a:t>: Health-conscious adults seeking savory supplement options.</a:t>
            </a:r>
          </a:p>
          <a:p>
            <a:pPr marL="582932" lvl="1" indent="-291466">
              <a:lnSpc>
                <a:spcPts val="3510"/>
              </a:lnSpc>
              <a:buFont typeface="Arial"/>
              <a:buChar char="•"/>
            </a:pPr>
            <a:r>
              <a:rPr lang="en-US" sz="2700" spc="-54">
                <a:solidFill>
                  <a:srgbClr val="13193D"/>
                </a:solidFill>
                <a:latin typeface="Poppins Bold"/>
              </a:rPr>
              <a:t>Growing Demand</a:t>
            </a:r>
            <a:r>
              <a:rPr lang="en-US" sz="2700" spc="-54">
                <a:solidFill>
                  <a:srgbClr val="13193D"/>
                </a:solidFill>
                <a:latin typeface="Poppins"/>
              </a:rPr>
              <a:t>: Increase in preference for natural and unique-flavored health products.</a:t>
            </a:r>
          </a:p>
          <a:p>
            <a:pPr marL="582932" lvl="1" indent="-291466">
              <a:lnSpc>
                <a:spcPts val="3510"/>
              </a:lnSpc>
              <a:buFont typeface="Arial"/>
              <a:buChar char="•"/>
            </a:pPr>
            <a:r>
              <a:rPr lang="en-US" sz="2700" spc="-54">
                <a:solidFill>
                  <a:srgbClr val="13193D"/>
                </a:solidFill>
                <a:latin typeface="Poppins Bold"/>
              </a:rPr>
              <a:t>Competitive Edge: </a:t>
            </a:r>
            <a:r>
              <a:rPr lang="en-US" sz="2700" spc="-54">
                <a:solidFill>
                  <a:srgbClr val="13193D"/>
                </a:solidFill>
                <a:latin typeface="Poppins"/>
              </a:rPr>
              <a:t>Yummivita's unique cheese flavor sets it apart in the multivitamin market.</a:t>
            </a:r>
          </a:p>
          <a:p>
            <a:pPr marL="0" lvl="0" indent="0">
              <a:lnSpc>
                <a:spcPts val="3510"/>
              </a:lnSpc>
            </a:pPr>
            <a:endParaRPr lang="en-US" sz="2700" spc="-54">
              <a:solidFill>
                <a:srgbClr val="13193D"/>
              </a:solidFill>
              <a:latin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81538" y="8620745"/>
            <a:ext cx="6673602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13193D"/>
                </a:solidFill>
                <a:latin typeface="Canva Sans Bold"/>
              </a:rPr>
              <a:t>Vitamins &amp; Minerals - Canada</a:t>
            </a:r>
          </a:p>
        </p:txBody>
      </p:sp>
      <p:pic>
        <p:nvPicPr>
          <p:cNvPr id="13" name="Picture 12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id="{55A14234-EB82-D3B4-D336-98643A9A1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23" y="2566440"/>
            <a:ext cx="7340600" cy="60144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93202" y="3434745"/>
            <a:ext cx="29211" cy="4347430"/>
          </a:xfrm>
          <a:prstGeom prst="line">
            <a:avLst/>
          </a:prstGeom>
          <a:ln w="47625" cap="flat">
            <a:solidFill>
              <a:srgbClr val="13193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209636" y="2500351"/>
            <a:ext cx="0" cy="1474463"/>
          </a:xfrm>
          <a:prstGeom prst="line">
            <a:avLst/>
          </a:prstGeom>
          <a:ln w="47625" cap="flat">
            <a:solidFill>
              <a:srgbClr val="7E58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233448" y="5143500"/>
            <a:ext cx="0" cy="1474463"/>
          </a:xfrm>
          <a:prstGeom prst="line">
            <a:avLst/>
          </a:prstGeom>
          <a:ln w="47625" cap="flat">
            <a:solidFill>
              <a:srgbClr val="7E58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2281073" y="8037841"/>
            <a:ext cx="0" cy="1474463"/>
          </a:xfrm>
          <a:prstGeom prst="line">
            <a:avLst/>
          </a:prstGeom>
          <a:ln w="47625" cap="flat">
            <a:solidFill>
              <a:srgbClr val="7E58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97744" y="7782335"/>
            <a:ext cx="720152" cy="1650778"/>
          </a:xfrm>
          <a:custGeom>
            <a:avLst/>
            <a:gdLst/>
            <a:ahLst/>
            <a:cxnLst/>
            <a:rect l="l" t="t" r="r" b="b"/>
            <a:pathLst>
              <a:path w="720152" h="1650778">
                <a:moveTo>
                  <a:pt x="0" y="0"/>
                </a:moveTo>
                <a:lnTo>
                  <a:pt x="720152" y="0"/>
                </a:lnTo>
                <a:lnTo>
                  <a:pt x="720152" y="1650778"/>
                </a:lnTo>
                <a:lnTo>
                  <a:pt x="0" y="1650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75547" y="5043314"/>
            <a:ext cx="1064521" cy="1024602"/>
          </a:xfrm>
          <a:custGeom>
            <a:avLst/>
            <a:gdLst/>
            <a:ahLst/>
            <a:cxnLst/>
            <a:rect l="l" t="t" r="r" b="b"/>
            <a:pathLst>
              <a:path w="1064521" h="1024602">
                <a:moveTo>
                  <a:pt x="0" y="0"/>
                </a:moveTo>
                <a:lnTo>
                  <a:pt x="1064521" y="0"/>
                </a:lnTo>
                <a:lnTo>
                  <a:pt x="1064521" y="1024602"/>
                </a:lnTo>
                <a:lnTo>
                  <a:pt x="0" y="1024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42867">
            <a:off x="734183" y="2746915"/>
            <a:ext cx="1041204" cy="981335"/>
          </a:xfrm>
          <a:custGeom>
            <a:avLst/>
            <a:gdLst/>
            <a:ahLst/>
            <a:cxnLst/>
            <a:rect l="l" t="t" r="r" b="b"/>
            <a:pathLst>
              <a:path w="1041204" h="981335">
                <a:moveTo>
                  <a:pt x="0" y="0"/>
                </a:moveTo>
                <a:lnTo>
                  <a:pt x="1041204" y="0"/>
                </a:lnTo>
                <a:lnTo>
                  <a:pt x="1041204" y="981335"/>
                </a:lnTo>
                <a:lnTo>
                  <a:pt x="0" y="981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FAC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789378"/>
            <a:ext cx="18288000" cy="497622"/>
            <a:chOff x="0" y="0"/>
            <a:chExt cx="4816593" cy="131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F80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775081" y="0"/>
            <a:ext cx="7607319" cy="10287000"/>
          </a:xfrm>
          <a:custGeom>
            <a:avLst/>
            <a:gdLst/>
            <a:ahLst/>
            <a:cxnLst/>
            <a:rect l="l" t="t" r="r" b="b"/>
            <a:pathLst>
              <a:path w="7607319" h="10287000">
                <a:moveTo>
                  <a:pt x="0" y="0"/>
                </a:moveTo>
                <a:lnTo>
                  <a:pt x="7607319" y="0"/>
                </a:lnTo>
                <a:lnTo>
                  <a:pt x="76073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12" r="-176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717896" y="690601"/>
            <a:ext cx="14852208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4200" spc="-79">
                <a:solidFill>
                  <a:srgbClr val="13193D"/>
                </a:solidFill>
                <a:latin typeface="Montserrat Bold"/>
              </a:rPr>
              <a:t>The Development Journey of</a:t>
            </a:r>
          </a:p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en-US" sz="4200" spc="-79">
                <a:solidFill>
                  <a:srgbClr val="13193D"/>
                </a:solidFill>
                <a:latin typeface="Montserrat Bold"/>
              </a:rPr>
              <a:t> Yummivita Gummies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19105" y="2462251"/>
            <a:ext cx="4969579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80"/>
              </a:lnSpc>
            </a:pPr>
            <a:r>
              <a:rPr lang="en-US" sz="2600" spc="-52">
                <a:solidFill>
                  <a:srgbClr val="13193D"/>
                </a:solidFill>
                <a:latin typeface="Poppins Bold"/>
              </a:rPr>
              <a:t>Ingredients and Sourcing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68833" y="3116977"/>
            <a:ext cx="5465798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Natural cheese powder</a:t>
            </a:r>
          </a:p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Vitamins A, C, D, E, B complex, Calcium, Iron, Magnesium (NutraLab)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02305" y="5105400"/>
            <a:ext cx="3259729" cy="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-52">
                <a:solidFill>
                  <a:srgbClr val="13193D"/>
                </a:solidFill>
                <a:latin typeface="Poppins Bold"/>
              </a:rPr>
              <a:t>Production Costs</a:t>
            </a:r>
          </a:p>
          <a:p>
            <a:pPr marL="0" lvl="0" indent="0">
              <a:lnSpc>
                <a:spcPts val="3380"/>
              </a:lnSpc>
            </a:pPr>
            <a:endParaRPr lang="en-US" sz="2600" spc="-52">
              <a:solidFill>
                <a:srgbClr val="13193D"/>
              </a:solidFill>
              <a:latin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719105" y="5608313"/>
            <a:ext cx="3984919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Fixed and Variable Costs</a:t>
            </a:r>
          </a:p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Unit Production Cost: $2.50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02305" y="8063876"/>
            <a:ext cx="2574030" cy="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 spc="-52">
                <a:solidFill>
                  <a:srgbClr val="13193D"/>
                </a:solidFill>
                <a:latin typeface="Poppins Bold"/>
              </a:rPr>
              <a:t>Packaging</a:t>
            </a:r>
          </a:p>
          <a:p>
            <a:pPr marL="0" lvl="0" indent="0">
              <a:lnSpc>
                <a:spcPts val="3380"/>
              </a:lnSpc>
            </a:pPr>
            <a:endParaRPr lang="en-US" sz="2600" spc="-52">
              <a:solidFill>
                <a:srgbClr val="13193D"/>
              </a:solidFill>
              <a:latin typeface="Poppi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002305" y="8585839"/>
            <a:ext cx="3856894" cy="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Eco-Friendly Bottles</a:t>
            </a:r>
          </a:p>
          <a:p>
            <a:pPr marL="561342" lvl="1" indent="-280671">
              <a:lnSpc>
                <a:spcPts val="3380"/>
              </a:lnSpc>
              <a:buFont typeface="Arial"/>
              <a:buChar char="•"/>
            </a:pPr>
            <a:r>
              <a:rPr lang="en-US" sz="2600" spc="-52">
                <a:solidFill>
                  <a:srgbClr val="13193D"/>
                </a:solidFill>
                <a:latin typeface="Poppins"/>
              </a:rPr>
              <a:t>Vibrant Label Design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952" y="4348752"/>
            <a:ext cx="794748" cy="79474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17626" y="4560121"/>
            <a:ext cx="427399" cy="372010"/>
          </a:xfrm>
          <a:custGeom>
            <a:avLst/>
            <a:gdLst/>
            <a:ahLst/>
            <a:cxnLst/>
            <a:rect l="l" t="t" r="r" b="b"/>
            <a:pathLst>
              <a:path w="427399" h="372010">
                <a:moveTo>
                  <a:pt x="0" y="0"/>
                </a:moveTo>
                <a:lnTo>
                  <a:pt x="427400" y="0"/>
                </a:lnTo>
                <a:lnTo>
                  <a:pt x="427400" y="372010"/>
                </a:lnTo>
                <a:lnTo>
                  <a:pt x="0" y="372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4375068" y="4927079"/>
            <a:ext cx="952179" cy="3415888"/>
          </a:xfrm>
          <a:custGeom>
            <a:avLst/>
            <a:gdLst/>
            <a:ahLst/>
            <a:cxnLst/>
            <a:rect l="l" t="t" r="r" b="b"/>
            <a:pathLst>
              <a:path w="952179" h="3415888">
                <a:moveTo>
                  <a:pt x="0" y="3415888"/>
                </a:moveTo>
                <a:lnTo>
                  <a:pt x="952179" y="3415888"/>
                </a:lnTo>
                <a:lnTo>
                  <a:pt x="952179" y="0"/>
                </a:lnTo>
                <a:lnTo>
                  <a:pt x="0" y="0"/>
                </a:lnTo>
                <a:lnTo>
                  <a:pt x="0" y="341588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1989158" y="3411721"/>
            <a:ext cx="1253304" cy="2392943"/>
          </a:xfrm>
          <a:custGeom>
            <a:avLst/>
            <a:gdLst/>
            <a:ahLst/>
            <a:cxnLst/>
            <a:rect l="l" t="t" r="r" b="b"/>
            <a:pathLst>
              <a:path w="1253304" h="2392943">
                <a:moveTo>
                  <a:pt x="0" y="0"/>
                </a:moveTo>
                <a:lnTo>
                  <a:pt x="1253304" y="0"/>
                </a:lnTo>
                <a:lnTo>
                  <a:pt x="1253304" y="2392944"/>
                </a:lnTo>
                <a:lnTo>
                  <a:pt x="0" y="23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1989158" y="5469152"/>
            <a:ext cx="1253304" cy="2392943"/>
          </a:xfrm>
          <a:custGeom>
            <a:avLst/>
            <a:gdLst/>
            <a:ahLst/>
            <a:cxnLst/>
            <a:rect l="l" t="t" r="r" b="b"/>
            <a:pathLst>
              <a:path w="1253304" h="2392943">
                <a:moveTo>
                  <a:pt x="0" y="0"/>
                </a:moveTo>
                <a:lnTo>
                  <a:pt x="1253304" y="0"/>
                </a:lnTo>
                <a:lnTo>
                  <a:pt x="1253304" y="2392944"/>
                </a:lnTo>
                <a:lnTo>
                  <a:pt x="0" y="23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1989158" y="7526583"/>
            <a:ext cx="1253304" cy="2392943"/>
          </a:xfrm>
          <a:custGeom>
            <a:avLst/>
            <a:gdLst/>
            <a:ahLst/>
            <a:cxnLst/>
            <a:rect l="l" t="t" r="r" b="b"/>
            <a:pathLst>
              <a:path w="1253304" h="2392943">
                <a:moveTo>
                  <a:pt x="0" y="0"/>
                </a:moveTo>
                <a:lnTo>
                  <a:pt x="1253304" y="0"/>
                </a:lnTo>
                <a:lnTo>
                  <a:pt x="1253304" y="2392943"/>
                </a:lnTo>
                <a:lnTo>
                  <a:pt x="0" y="2392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F80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789378"/>
            <a:ext cx="18288000" cy="497622"/>
            <a:chOff x="0" y="0"/>
            <a:chExt cx="4816593" cy="131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7E58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202680" y="2702309"/>
            <a:ext cx="2143092" cy="1633405"/>
          </a:xfrm>
          <a:custGeom>
            <a:avLst/>
            <a:gdLst/>
            <a:ahLst/>
            <a:cxnLst/>
            <a:rect l="l" t="t" r="r" b="b"/>
            <a:pathLst>
              <a:path w="2143092" h="1633405">
                <a:moveTo>
                  <a:pt x="0" y="0"/>
                </a:moveTo>
                <a:lnTo>
                  <a:pt x="2143092" y="0"/>
                </a:lnTo>
                <a:lnTo>
                  <a:pt x="2143092" y="1633405"/>
                </a:lnTo>
                <a:lnTo>
                  <a:pt x="0" y="163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144000" y="5692756"/>
            <a:ext cx="1439271" cy="1354714"/>
          </a:xfrm>
          <a:custGeom>
            <a:avLst/>
            <a:gdLst/>
            <a:ahLst/>
            <a:cxnLst/>
            <a:rect l="l" t="t" r="r" b="b"/>
            <a:pathLst>
              <a:path w="1439271" h="1354714">
                <a:moveTo>
                  <a:pt x="0" y="0"/>
                </a:moveTo>
                <a:lnTo>
                  <a:pt x="1439271" y="0"/>
                </a:lnTo>
                <a:lnTo>
                  <a:pt x="1439271" y="1354713"/>
                </a:lnTo>
                <a:lnTo>
                  <a:pt x="0" y="135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233952" y="6062837"/>
            <a:ext cx="794748" cy="79474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7626" y="6274206"/>
            <a:ext cx="427399" cy="372010"/>
          </a:xfrm>
          <a:custGeom>
            <a:avLst/>
            <a:gdLst/>
            <a:ahLst/>
            <a:cxnLst/>
            <a:rect l="l" t="t" r="r" b="b"/>
            <a:pathLst>
              <a:path w="427399" h="372010">
                <a:moveTo>
                  <a:pt x="0" y="0"/>
                </a:moveTo>
                <a:lnTo>
                  <a:pt x="427400" y="0"/>
                </a:lnTo>
                <a:lnTo>
                  <a:pt x="427400" y="372010"/>
                </a:lnTo>
                <a:lnTo>
                  <a:pt x="0" y="372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982949" y="637204"/>
            <a:ext cx="1976166" cy="1432720"/>
          </a:xfrm>
          <a:custGeom>
            <a:avLst/>
            <a:gdLst/>
            <a:ahLst/>
            <a:cxnLst/>
            <a:rect l="l" t="t" r="r" b="b"/>
            <a:pathLst>
              <a:path w="1976166" h="1432720">
                <a:moveTo>
                  <a:pt x="0" y="0"/>
                </a:moveTo>
                <a:lnTo>
                  <a:pt x="1976166" y="0"/>
                </a:lnTo>
                <a:lnTo>
                  <a:pt x="1976166" y="1432721"/>
                </a:lnTo>
                <a:lnTo>
                  <a:pt x="0" y="143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792933" y="7493673"/>
            <a:ext cx="4962586" cy="80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</a:pPr>
            <a:r>
              <a:rPr lang="en-US" sz="2700" spc="-54">
                <a:solidFill>
                  <a:srgbClr val="13193D"/>
                </a:solidFill>
                <a:latin typeface="Poppins Bold"/>
              </a:rPr>
              <a:t>Marketing Mix (4P’s):</a:t>
            </a:r>
          </a:p>
          <a:p>
            <a:pPr marL="0" lvl="0" indent="0">
              <a:lnSpc>
                <a:spcPts val="2730"/>
              </a:lnSpc>
            </a:pPr>
            <a:endParaRPr lang="en-US" sz="2700" spc="-54">
              <a:solidFill>
                <a:srgbClr val="13193D"/>
              </a:solidFill>
              <a:latin typeface="Poppins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3424212" y="8301392"/>
            <a:ext cx="1025502" cy="739643"/>
          </a:xfrm>
          <a:custGeom>
            <a:avLst/>
            <a:gdLst/>
            <a:ahLst/>
            <a:cxnLst/>
            <a:rect l="l" t="t" r="r" b="b"/>
            <a:pathLst>
              <a:path w="1025502" h="739643">
                <a:moveTo>
                  <a:pt x="0" y="0"/>
                </a:moveTo>
                <a:lnTo>
                  <a:pt x="1025501" y="0"/>
                </a:lnTo>
                <a:lnTo>
                  <a:pt x="1025501" y="739643"/>
                </a:lnTo>
                <a:lnTo>
                  <a:pt x="0" y="739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162588" y="9091967"/>
            <a:ext cx="1220912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 Bold"/>
              </a:rPr>
              <a:t>Place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30498" y="8050886"/>
            <a:ext cx="799085" cy="1087191"/>
          </a:xfrm>
          <a:custGeom>
            <a:avLst/>
            <a:gdLst/>
            <a:ahLst/>
            <a:cxnLst/>
            <a:rect l="l" t="t" r="r" b="b"/>
            <a:pathLst>
              <a:path w="799085" h="1087191">
                <a:moveTo>
                  <a:pt x="0" y="0"/>
                </a:moveTo>
                <a:lnTo>
                  <a:pt x="799085" y="0"/>
                </a:lnTo>
                <a:lnTo>
                  <a:pt x="799085" y="1087191"/>
                </a:lnTo>
                <a:lnTo>
                  <a:pt x="0" y="1087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28348" y="8176139"/>
            <a:ext cx="689392" cy="990149"/>
          </a:xfrm>
          <a:custGeom>
            <a:avLst/>
            <a:gdLst/>
            <a:ahLst/>
            <a:cxnLst/>
            <a:rect l="l" t="t" r="r" b="b"/>
            <a:pathLst>
              <a:path w="689392" h="990149">
                <a:moveTo>
                  <a:pt x="0" y="0"/>
                </a:moveTo>
                <a:lnTo>
                  <a:pt x="689392" y="0"/>
                </a:lnTo>
                <a:lnTo>
                  <a:pt x="689392" y="990150"/>
                </a:lnTo>
                <a:lnTo>
                  <a:pt x="0" y="990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248242" y="8301392"/>
            <a:ext cx="1209884" cy="679047"/>
          </a:xfrm>
          <a:custGeom>
            <a:avLst/>
            <a:gdLst/>
            <a:ahLst/>
            <a:cxnLst/>
            <a:rect l="l" t="t" r="r" b="b"/>
            <a:pathLst>
              <a:path w="1209884" h="679047">
                <a:moveTo>
                  <a:pt x="0" y="0"/>
                </a:moveTo>
                <a:lnTo>
                  <a:pt x="1209884" y="0"/>
                </a:lnTo>
                <a:lnTo>
                  <a:pt x="1209884" y="679048"/>
                </a:lnTo>
                <a:lnTo>
                  <a:pt x="0" y="679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4046307">
            <a:off x="12565772" y="2264557"/>
            <a:ext cx="10266364" cy="6344613"/>
          </a:xfrm>
          <a:custGeom>
            <a:avLst/>
            <a:gdLst/>
            <a:ahLst/>
            <a:cxnLst/>
            <a:rect l="l" t="t" r="r" b="b"/>
            <a:pathLst>
              <a:path w="10266364" h="6344613">
                <a:moveTo>
                  <a:pt x="0" y="0"/>
                </a:moveTo>
                <a:lnTo>
                  <a:pt x="10266364" y="0"/>
                </a:lnTo>
                <a:lnTo>
                  <a:pt x="10266364" y="6344613"/>
                </a:lnTo>
                <a:lnTo>
                  <a:pt x="0" y="63446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028700" y="627679"/>
            <a:ext cx="12439085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6300" spc="-119">
                <a:solidFill>
                  <a:srgbClr val="13193D"/>
                </a:solidFill>
                <a:latin typeface="Montserrat Bold"/>
              </a:rPr>
              <a:t>BRANDING AND MARKETING</a:t>
            </a:r>
          </a:p>
          <a:p>
            <a:pPr marL="0" lvl="0" indent="0">
              <a:lnSpc>
                <a:spcPts val="8399"/>
              </a:lnSpc>
              <a:spcBef>
                <a:spcPct val="0"/>
              </a:spcBef>
            </a:pPr>
            <a:r>
              <a:rPr lang="en-US" sz="6999" spc="-132">
                <a:solidFill>
                  <a:srgbClr val="13193D"/>
                </a:solidFill>
                <a:latin typeface="Montserrat Bold"/>
              </a:rPr>
              <a:t> STRATEGY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26221" y="4088395"/>
            <a:ext cx="2640689" cy="991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6"/>
              </a:lnSpc>
            </a:pPr>
            <a:r>
              <a:rPr lang="en-US" sz="2974" spc="-59">
                <a:solidFill>
                  <a:srgbClr val="FFFFFF"/>
                </a:solidFill>
                <a:latin typeface="Poppins Bold"/>
              </a:rPr>
              <a:t>Brand Identity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02090" y="6360799"/>
            <a:ext cx="2061935" cy="50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6"/>
              </a:lnSpc>
            </a:pPr>
            <a:r>
              <a:rPr lang="en-US" sz="2974" spc="-59">
                <a:solidFill>
                  <a:srgbClr val="FFFFFF"/>
                </a:solidFill>
                <a:latin typeface="Poppins Bold"/>
              </a:rPr>
              <a:t>USP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32810" y="8205542"/>
            <a:ext cx="2166000" cy="148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6"/>
              </a:lnSpc>
            </a:pPr>
            <a:r>
              <a:rPr lang="en-US" sz="2974" spc="-59">
                <a:solidFill>
                  <a:srgbClr val="FFFFFF"/>
                </a:solidFill>
                <a:latin typeface="Poppins Bold"/>
              </a:rPr>
              <a:t>Marketing Mix (4P’s):</a:t>
            </a:r>
          </a:p>
          <a:p>
            <a:pPr marL="0" lvl="0" indent="0" algn="ctr">
              <a:lnSpc>
                <a:spcPts val="3866"/>
              </a:lnSpc>
            </a:pPr>
            <a:endParaRPr lang="en-US" sz="2974" spc="-59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83186" y="4440489"/>
            <a:ext cx="10950044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80"/>
              </a:lnSpc>
            </a:pPr>
            <a:r>
              <a:rPr lang="en-US" sz="2600" spc="-52">
                <a:solidFill>
                  <a:srgbClr val="13193D"/>
                </a:solidFill>
                <a:latin typeface="Poppins Bold"/>
              </a:rPr>
              <a:t>Brand Identity: Yummy + Vita = Delicious, Healthy Living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3186" y="6174461"/>
            <a:ext cx="827103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00"/>
              </a:lnSpc>
            </a:pPr>
            <a:r>
              <a:rPr lang="en-US" sz="3000" spc="-60">
                <a:solidFill>
                  <a:srgbClr val="13193D"/>
                </a:solidFill>
                <a:latin typeface="Poppins Bold"/>
              </a:rPr>
              <a:t>USP: Unique Cheese Flavor in a Vitamin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9075165"/>
            <a:ext cx="1802681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 Bold"/>
              </a:rPr>
              <a:t>Product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24212" y="9091967"/>
            <a:ext cx="1145456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 Bold"/>
              </a:rPr>
              <a:t>Price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858208" y="9091967"/>
            <a:ext cx="2388245" cy="61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 Bold"/>
              </a:rPr>
              <a:t>Promotion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23542">
            <a:off x="-1028700" y="631183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6981" y="4955692"/>
            <a:ext cx="5276064" cy="1941427"/>
          </a:xfrm>
          <a:custGeom>
            <a:avLst/>
            <a:gdLst/>
            <a:ahLst/>
            <a:cxnLst/>
            <a:rect l="l" t="t" r="r" b="b"/>
            <a:pathLst>
              <a:path w="5276064" h="1941427">
                <a:moveTo>
                  <a:pt x="0" y="0"/>
                </a:moveTo>
                <a:lnTo>
                  <a:pt x="5276064" y="0"/>
                </a:lnTo>
                <a:lnTo>
                  <a:pt x="5276064" y="1941427"/>
                </a:lnTo>
                <a:lnTo>
                  <a:pt x="0" y="194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90636" y="2028386"/>
            <a:ext cx="4672671" cy="3115114"/>
          </a:xfrm>
          <a:custGeom>
            <a:avLst/>
            <a:gdLst/>
            <a:ahLst/>
            <a:cxnLst/>
            <a:rect l="l" t="t" r="r" b="b"/>
            <a:pathLst>
              <a:path w="4672671" h="3115114">
                <a:moveTo>
                  <a:pt x="0" y="0"/>
                </a:moveTo>
                <a:lnTo>
                  <a:pt x="4672671" y="0"/>
                </a:lnTo>
                <a:lnTo>
                  <a:pt x="4672671" y="3115114"/>
                </a:lnTo>
                <a:lnTo>
                  <a:pt x="0" y="3115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90636" y="6795086"/>
            <a:ext cx="4928068" cy="2817212"/>
          </a:xfrm>
          <a:custGeom>
            <a:avLst/>
            <a:gdLst/>
            <a:ahLst/>
            <a:cxnLst/>
            <a:rect l="l" t="t" r="r" b="b"/>
            <a:pathLst>
              <a:path w="4928068" h="2817212">
                <a:moveTo>
                  <a:pt x="0" y="0"/>
                </a:moveTo>
                <a:lnTo>
                  <a:pt x="4928068" y="0"/>
                </a:lnTo>
                <a:lnTo>
                  <a:pt x="4928068" y="2817212"/>
                </a:lnTo>
                <a:lnTo>
                  <a:pt x="0" y="281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209675"/>
            <a:ext cx="6374622" cy="372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9600" u="none" spc="-182">
                <a:solidFill>
                  <a:srgbClr val="13193D"/>
                </a:solidFill>
                <a:latin typeface="Montserrat Bold"/>
              </a:rPr>
              <a:t>SUPPLY CHAIN AND HR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04378" y="3271005"/>
            <a:ext cx="4864055" cy="151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714" lvl="1" indent="-231357" algn="l">
              <a:lnSpc>
                <a:spcPts val="3000"/>
              </a:lnSpc>
              <a:spcBef>
                <a:spcPct val="0"/>
              </a:spcBef>
              <a:buFont typeface="Arial"/>
              <a:buChar char="•"/>
            </a:pPr>
            <a:r>
              <a:rPr lang="en-US" sz="2143" u="none">
                <a:solidFill>
                  <a:srgbClr val="13193D"/>
                </a:solidFill>
                <a:latin typeface="Canva Sans"/>
              </a:rPr>
              <a:t>Partners: Hilmar &amp; NutraLab for Quality Ingredients.</a:t>
            </a:r>
          </a:p>
          <a:p>
            <a:pPr marL="462714" lvl="1" indent="-231357" algn="l">
              <a:lnSpc>
                <a:spcPts val="3000"/>
              </a:lnSpc>
              <a:spcBef>
                <a:spcPct val="0"/>
              </a:spcBef>
              <a:buFont typeface="Arial"/>
              <a:buChar char="•"/>
            </a:pPr>
            <a:r>
              <a:rPr lang="en-US" sz="2143" u="none">
                <a:solidFill>
                  <a:srgbClr val="13193D"/>
                </a:solidFill>
                <a:latin typeface="Canva Sans"/>
              </a:rPr>
              <a:t>Tech-Advanced Manufacturing; Sustainable Sourcing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04378" y="2495813"/>
            <a:ext cx="4864055" cy="3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6"/>
              </a:lnSpc>
              <a:spcBef>
                <a:spcPct val="0"/>
              </a:spcBef>
            </a:pPr>
            <a:r>
              <a:rPr lang="en-US" sz="2756" u="none" spc="-55">
                <a:solidFill>
                  <a:srgbClr val="13193D"/>
                </a:solidFill>
                <a:latin typeface="Poppins Bold"/>
              </a:rPr>
              <a:t>Supply Chain Management: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05434" y="7030972"/>
            <a:ext cx="4864055" cy="47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7"/>
              </a:lnSpc>
              <a:spcBef>
                <a:spcPct val="0"/>
              </a:spcBef>
            </a:pPr>
            <a:r>
              <a:rPr lang="en-US" sz="3347" u="none" spc="-66">
                <a:solidFill>
                  <a:srgbClr val="13193D"/>
                </a:solidFill>
                <a:latin typeface="Poppins Bold"/>
              </a:rPr>
              <a:t>Human Resources: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4378" y="7830368"/>
            <a:ext cx="4864055" cy="146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781" lvl="1" indent="-230890" algn="l">
              <a:lnSpc>
                <a:spcPts val="2994"/>
              </a:lnSpc>
              <a:spcBef>
                <a:spcPct val="0"/>
              </a:spcBef>
              <a:buFont typeface="Arial"/>
              <a:buChar char="•"/>
            </a:pPr>
            <a:r>
              <a:rPr lang="en-US" sz="2138" u="none">
                <a:solidFill>
                  <a:srgbClr val="13193D"/>
                </a:solidFill>
                <a:latin typeface="Canva Sans"/>
              </a:rPr>
              <a:t>Competitive HR: Salaries, Benefits, Training.</a:t>
            </a:r>
          </a:p>
          <a:p>
            <a:pPr marL="461781" lvl="1" indent="-230890" algn="l">
              <a:lnSpc>
                <a:spcPts val="2994"/>
              </a:lnSpc>
              <a:spcBef>
                <a:spcPct val="0"/>
              </a:spcBef>
              <a:buFont typeface="Arial"/>
              <a:buChar char="•"/>
            </a:pPr>
            <a:r>
              <a:rPr lang="en-US" sz="2138" u="none">
                <a:solidFill>
                  <a:srgbClr val="13193D"/>
                </a:solidFill>
                <a:latin typeface="Canva Sans"/>
              </a:rPr>
              <a:t>Culture: Creativity, Teamwork, Learning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04378" y="1349837"/>
            <a:ext cx="862626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00"/>
              </a:lnSpc>
              <a:spcBef>
                <a:spcPct val="0"/>
              </a:spcBef>
            </a:pPr>
            <a:r>
              <a:rPr lang="en-US" sz="5700" spc="-114">
                <a:solidFill>
                  <a:srgbClr val="13193D"/>
                </a:solidFill>
                <a:latin typeface="Poppi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05434" y="5964506"/>
            <a:ext cx="862626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00"/>
              </a:lnSpc>
              <a:spcBef>
                <a:spcPct val="0"/>
              </a:spcBef>
            </a:pPr>
            <a:r>
              <a:rPr lang="en-US" sz="5700" spc="-114">
                <a:solidFill>
                  <a:srgbClr val="13193D"/>
                </a:solidFill>
                <a:latin typeface="Poppins Bold"/>
              </a:rPr>
              <a:t>02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1790" y="3842829"/>
            <a:ext cx="7095972" cy="5903092"/>
            <a:chOff x="0" y="0"/>
            <a:chExt cx="9461296" cy="7870790"/>
          </a:xfrm>
        </p:grpSpPr>
      </p:grpSp>
      <p:grpSp>
        <p:nvGrpSpPr>
          <p:cNvPr id="3" name="Group 3"/>
          <p:cNvGrpSpPr/>
          <p:nvPr/>
        </p:nvGrpSpPr>
        <p:grpSpPr>
          <a:xfrm>
            <a:off x="313360" y="5143500"/>
            <a:ext cx="1430680" cy="1428573"/>
            <a:chOff x="0" y="0"/>
            <a:chExt cx="812800" cy="8116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1603"/>
            </a:xfrm>
            <a:custGeom>
              <a:avLst/>
              <a:gdLst/>
              <a:ahLst/>
              <a:cxnLst/>
              <a:rect l="l" t="t" r="r" b="b"/>
              <a:pathLst>
                <a:path w="812800" h="811603">
                  <a:moveTo>
                    <a:pt x="406400" y="0"/>
                  </a:moveTo>
                  <a:cubicBezTo>
                    <a:pt x="181951" y="0"/>
                    <a:pt x="0" y="181684"/>
                    <a:pt x="0" y="405801"/>
                  </a:cubicBezTo>
                  <a:cubicBezTo>
                    <a:pt x="0" y="629919"/>
                    <a:pt x="181951" y="811603"/>
                    <a:pt x="406400" y="811603"/>
                  </a:cubicBezTo>
                  <a:cubicBezTo>
                    <a:pt x="630849" y="811603"/>
                    <a:pt x="812800" y="629919"/>
                    <a:pt x="812800" y="405801"/>
                  </a:cubicBezTo>
                  <a:cubicBezTo>
                    <a:pt x="812800" y="18168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AA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7988"/>
              <a:ext cx="660400" cy="697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025604" y="1832233"/>
            <a:ext cx="1437645" cy="1432745"/>
            <a:chOff x="0" y="0"/>
            <a:chExt cx="812800" cy="8100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0030"/>
            </a:xfrm>
            <a:custGeom>
              <a:avLst/>
              <a:gdLst/>
              <a:ahLst/>
              <a:cxnLst/>
              <a:rect l="l" t="t" r="r" b="b"/>
              <a:pathLst>
                <a:path w="812800" h="810030">
                  <a:moveTo>
                    <a:pt x="406400" y="0"/>
                  </a:moveTo>
                  <a:cubicBezTo>
                    <a:pt x="181951" y="0"/>
                    <a:pt x="0" y="181331"/>
                    <a:pt x="0" y="405015"/>
                  </a:cubicBezTo>
                  <a:cubicBezTo>
                    <a:pt x="0" y="628699"/>
                    <a:pt x="181951" y="810030"/>
                    <a:pt x="406400" y="810030"/>
                  </a:cubicBezTo>
                  <a:cubicBezTo>
                    <a:pt x="630849" y="810030"/>
                    <a:pt x="812800" y="628699"/>
                    <a:pt x="812800" y="405015"/>
                  </a:cubicBezTo>
                  <a:cubicBezTo>
                    <a:pt x="812800" y="18133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58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7840"/>
              <a:ext cx="660400" cy="696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0"/>
            <a:ext cx="18288000" cy="497622"/>
            <a:chOff x="0" y="0"/>
            <a:chExt cx="4816593" cy="131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31061"/>
            </a:xfrm>
            <a:custGeom>
              <a:avLst/>
              <a:gdLst/>
              <a:ahLst/>
              <a:cxnLst/>
              <a:rect l="l" t="t" r="r" b="b"/>
              <a:pathLst>
                <a:path w="4816592" h="131061">
                  <a:moveTo>
                    <a:pt x="0" y="0"/>
                  </a:moveTo>
                  <a:lnTo>
                    <a:pt x="4816592" y="0"/>
                  </a:lnTo>
                  <a:lnTo>
                    <a:pt x="4816592" y="131061"/>
                  </a:lnTo>
                  <a:lnTo>
                    <a:pt x="0" y="131061"/>
                  </a:lnTo>
                  <a:close/>
                </a:path>
              </a:pathLst>
            </a:custGeom>
            <a:solidFill>
              <a:srgbClr val="FF80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169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259300" y="914555"/>
            <a:ext cx="2710562" cy="3949818"/>
          </a:xfrm>
          <a:custGeom>
            <a:avLst/>
            <a:gdLst/>
            <a:ahLst/>
            <a:cxnLst/>
            <a:rect l="l" t="t" r="r" b="b"/>
            <a:pathLst>
              <a:path w="2710562" h="3949818">
                <a:moveTo>
                  <a:pt x="0" y="0"/>
                </a:moveTo>
                <a:lnTo>
                  <a:pt x="2710562" y="0"/>
                </a:lnTo>
                <a:lnTo>
                  <a:pt x="2710562" y="3949818"/>
                </a:lnTo>
                <a:lnTo>
                  <a:pt x="0" y="394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429541" y="9571391"/>
            <a:ext cx="5619435" cy="3793118"/>
          </a:xfrm>
          <a:custGeom>
            <a:avLst/>
            <a:gdLst/>
            <a:ahLst/>
            <a:cxnLst/>
            <a:rect l="l" t="t" r="r" b="b"/>
            <a:pathLst>
              <a:path w="5619435" h="3793118">
                <a:moveTo>
                  <a:pt x="0" y="0"/>
                </a:moveTo>
                <a:lnTo>
                  <a:pt x="5619434" y="0"/>
                </a:lnTo>
                <a:lnTo>
                  <a:pt x="5619434" y="3793118"/>
                </a:lnTo>
                <a:lnTo>
                  <a:pt x="0" y="379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-838289" y="5629275"/>
            <a:ext cx="373397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 spc="-60">
                <a:solidFill>
                  <a:srgbClr val="13193D"/>
                </a:solidFill>
                <a:latin typeface="Poppins"/>
              </a:rPr>
              <a:t>ROI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993487" y="3920225"/>
            <a:ext cx="5484615" cy="5748299"/>
            <a:chOff x="0" y="0"/>
            <a:chExt cx="7312819" cy="7664399"/>
          </a:xfrm>
        </p:grpSpPr>
      </p:grpSp>
      <p:sp>
        <p:nvSpPr>
          <p:cNvPr id="16" name="Freeform 16"/>
          <p:cNvSpPr/>
          <p:nvPr/>
        </p:nvSpPr>
        <p:spPr>
          <a:xfrm>
            <a:off x="12852720" y="1170084"/>
            <a:ext cx="2345769" cy="1859022"/>
          </a:xfrm>
          <a:custGeom>
            <a:avLst/>
            <a:gdLst/>
            <a:ahLst/>
            <a:cxnLst/>
            <a:rect l="l" t="t" r="r" b="b"/>
            <a:pathLst>
              <a:path w="2345769" h="1859022">
                <a:moveTo>
                  <a:pt x="0" y="0"/>
                </a:moveTo>
                <a:lnTo>
                  <a:pt x="2345769" y="0"/>
                </a:lnTo>
                <a:lnTo>
                  <a:pt x="2345769" y="1859021"/>
                </a:lnTo>
                <a:lnTo>
                  <a:pt x="0" y="1859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97242" y="914555"/>
            <a:ext cx="9994666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99"/>
              </a:lnSpc>
              <a:spcBef>
                <a:spcPct val="0"/>
              </a:spcBef>
            </a:pPr>
            <a:r>
              <a:rPr lang="en-US" sz="6999" spc="-132">
                <a:solidFill>
                  <a:srgbClr val="050A30"/>
                </a:solidFill>
                <a:latin typeface="Montserrat Bold"/>
              </a:rPr>
              <a:t>FINANCIAL PROJECTIONS </a:t>
            </a:r>
          </a:p>
        </p:txBody>
      </p:sp>
      <p:pic>
        <p:nvPicPr>
          <p:cNvPr id="19" name="Picture 18" descr="A graph with purple bars&#10;&#10;Description automatically generated">
            <a:extLst>
              <a:ext uri="{FF2B5EF4-FFF2-40B4-BE49-F238E27FC236}">
                <a16:creationId xmlns:a16="http://schemas.microsoft.com/office/drawing/2014/main" id="{318DC0AE-9E39-EABE-F27F-FD9A193D5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01" y="3925388"/>
            <a:ext cx="5486400" cy="5753100"/>
          </a:xfrm>
          <a:prstGeom prst="rect">
            <a:avLst/>
          </a:prstGeom>
        </p:spPr>
      </p:pic>
      <p:pic>
        <p:nvPicPr>
          <p:cNvPr id="21" name="Picture 20" descr="A graph of sales and revenue&#10;&#10;Description automatically generated">
            <a:extLst>
              <a:ext uri="{FF2B5EF4-FFF2-40B4-BE49-F238E27FC236}">
                <a16:creationId xmlns:a16="http://schemas.microsoft.com/office/drawing/2014/main" id="{2D6EB88D-CB20-4994-C742-74B1741F1A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56" y="3774512"/>
            <a:ext cx="7099300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544818" cy="10287000"/>
            <a:chOff x="0" y="0"/>
            <a:chExt cx="14603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0363" cy="2709333"/>
            </a:xfrm>
            <a:custGeom>
              <a:avLst/>
              <a:gdLst/>
              <a:ahLst/>
              <a:cxnLst/>
              <a:rect l="l" t="t" r="r" b="b"/>
              <a:pathLst>
                <a:path w="1460363" h="2709333">
                  <a:moveTo>
                    <a:pt x="0" y="0"/>
                  </a:moveTo>
                  <a:lnTo>
                    <a:pt x="1460363" y="0"/>
                  </a:lnTo>
                  <a:lnTo>
                    <a:pt x="14603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801E">
                <a:alpha val="7764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4603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53748" y="3393093"/>
            <a:ext cx="3726378" cy="372637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2"/>
                </a:lnSpc>
              </a:pPr>
              <a:r>
                <a:rPr lang="en-US" sz="3094" spc="154">
                  <a:solidFill>
                    <a:srgbClr val="FFFFFF"/>
                  </a:solidFill>
                  <a:latin typeface="Open Sans 2 Bold"/>
                </a:rPr>
                <a:t>YUMMIVITA</a:t>
              </a:r>
            </a:p>
            <a:p>
              <a:pPr algn="ctr">
                <a:lnSpc>
                  <a:spcPts val="4332"/>
                </a:lnSpc>
              </a:pPr>
              <a:r>
                <a:rPr lang="en-US" sz="3094" spc="154">
                  <a:solidFill>
                    <a:srgbClr val="FFFFFF"/>
                  </a:solidFill>
                  <a:latin typeface="Open Sans 2 Bold"/>
                </a:rPr>
                <a:t>GUMMIES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87620" y="492304"/>
            <a:ext cx="3573978" cy="1526889"/>
            <a:chOff x="0" y="0"/>
            <a:chExt cx="1347049" cy="575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7049" cy="575491"/>
            </a:xfrm>
            <a:custGeom>
              <a:avLst/>
              <a:gdLst/>
              <a:ahLst/>
              <a:cxnLst/>
              <a:rect l="l" t="t" r="r" b="b"/>
              <a:pathLst>
                <a:path w="1347049" h="575491">
                  <a:moveTo>
                    <a:pt x="1143849" y="0"/>
                  </a:moveTo>
                  <a:cubicBezTo>
                    <a:pt x="1256073" y="0"/>
                    <a:pt x="1347049" y="128828"/>
                    <a:pt x="1347049" y="287746"/>
                  </a:cubicBezTo>
                  <a:cubicBezTo>
                    <a:pt x="1347049" y="446663"/>
                    <a:pt x="1256073" y="575491"/>
                    <a:pt x="1143849" y="575491"/>
                  </a:cubicBezTo>
                  <a:lnTo>
                    <a:pt x="203200" y="575491"/>
                  </a:lnTo>
                  <a:cubicBezTo>
                    <a:pt x="90976" y="575491"/>
                    <a:pt x="0" y="446663"/>
                    <a:pt x="0" y="287746"/>
                  </a:cubicBezTo>
                  <a:cubicBezTo>
                    <a:pt x="0" y="1288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47049" cy="613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r>
                <a:rPr lang="en-US" sz="1994" spc="39">
                  <a:solidFill>
                    <a:srgbClr val="FFFFFF"/>
                  </a:solidFill>
                  <a:latin typeface="Open Sans 2 Bold"/>
                </a:rPr>
                <a:t>Launch Regions: Manitoba, Ontario, Saskatchewan, Alberta, British Columbia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56965" y="2991359"/>
            <a:ext cx="3573978" cy="1078257"/>
            <a:chOff x="0" y="0"/>
            <a:chExt cx="1347049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47049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2"/>
                </a:lnSpc>
              </a:pPr>
              <a:r>
                <a:rPr lang="en-US" sz="1694" spc="33">
                  <a:solidFill>
                    <a:srgbClr val="FFFFFF"/>
                  </a:solidFill>
                  <a:latin typeface="Open Sans 2 Bold"/>
                </a:rPr>
                <a:t>Retail Presence: Select Stores Across Canada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37501" y="4717153"/>
            <a:ext cx="3573978" cy="1078257"/>
            <a:chOff x="0" y="0"/>
            <a:chExt cx="1347049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r>
                <a:rPr lang="en-US" sz="1894" spc="37">
                  <a:solidFill>
                    <a:srgbClr val="FFFFFF"/>
                  </a:solidFill>
                  <a:latin typeface="Open Sans 2 Bold"/>
                </a:rPr>
                <a:t>E-Commerce: Available on Yummivita Website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18776" y="6915014"/>
            <a:ext cx="3573978" cy="1115259"/>
            <a:chOff x="0" y="0"/>
            <a:chExt cx="1347049" cy="4203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47049" cy="420346"/>
            </a:xfrm>
            <a:custGeom>
              <a:avLst/>
              <a:gdLst/>
              <a:ahLst/>
              <a:cxnLst/>
              <a:rect l="l" t="t" r="r" b="b"/>
              <a:pathLst>
                <a:path w="1347049" h="420346">
                  <a:moveTo>
                    <a:pt x="1143849" y="0"/>
                  </a:moveTo>
                  <a:cubicBezTo>
                    <a:pt x="1256073" y="0"/>
                    <a:pt x="1347049" y="94098"/>
                    <a:pt x="1347049" y="210173"/>
                  </a:cubicBezTo>
                  <a:cubicBezTo>
                    <a:pt x="1347049" y="326248"/>
                    <a:pt x="1256073" y="420346"/>
                    <a:pt x="1143849" y="420346"/>
                  </a:cubicBezTo>
                  <a:lnTo>
                    <a:pt x="203200" y="420346"/>
                  </a:lnTo>
                  <a:cubicBezTo>
                    <a:pt x="90976" y="420346"/>
                    <a:pt x="0" y="326248"/>
                    <a:pt x="0" y="210173"/>
                  </a:cubicBezTo>
                  <a:cubicBezTo>
                    <a:pt x="0" y="940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47049" cy="458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2"/>
                </a:lnSpc>
              </a:pPr>
              <a:r>
                <a:rPr lang="en-US" sz="1894" spc="37">
                  <a:solidFill>
                    <a:srgbClr val="FFFFFF"/>
                  </a:solidFill>
                  <a:latin typeface="Open Sans 2 Bold"/>
                </a:rPr>
                <a:t>Distribution Flow: Producers → Retailers → Consumers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64922" y="8432484"/>
            <a:ext cx="3573978" cy="1078257"/>
            <a:chOff x="0" y="0"/>
            <a:chExt cx="1347049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7049" cy="406400"/>
            </a:xfrm>
            <a:custGeom>
              <a:avLst/>
              <a:gdLst/>
              <a:ahLst/>
              <a:cxnLst/>
              <a:rect l="l" t="t" r="r" b="b"/>
              <a:pathLst>
                <a:path w="1347049" h="406400">
                  <a:moveTo>
                    <a:pt x="1143849" y="0"/>
                  </a:moveTo>
                  <a:cubicBezTo>
                    <a:pt x="1256073" y="0"/>
                    <a:pt x="1347049" y="90976"/>
                    <a:pt x="1347049" y="203200"/>
                  </a:cubicBezTo>
                  <a:cubicBezTo>
                    <a:pt x="1347049" y="315424"/>
                    <a:pt x="1256073" y="406400"/>
                    <a:pt x="11438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72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470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2"/>
                </a:lnSpc>
              </a:pPr>
              <a:r>
                <a:rPr lang="en-US" sz="2194" spc="43">
                  <a:solidFill>
                    <a:srgbClr val="FFFFFF"/>
                  </a:solidFill>
                  <a:latin typeface="Open Sans 2"/>
                </a:rPr>
                <a:t>Market Insight: 76.8% Offline Revenue Share</a:t>
              </a:r>
            </a:p>
          </p:txBody>
        </p:sp>
      </p:grpSp>
      <p:sp>
        <p:nvSpPr>
          <p:cNvPr id="23" name="Freeform 23"/>
          <p:cNvSpPr/>
          <p:nvPr/>
        </p:nvSpPr>
        <p:spPr>
          <a:xfrm rot="2464338">
            <a:off x="6222593" y="7374051"/>
            <a:ext cx="1985179" cy="560813"/>
          </a:xfrm>
          <a:custGeom>
            <a:avLst/>
            <a:gdLst/>
            <a:ahLst/>
            <a:cxnLst/>
            <a:rect l="l" t="t" r="r" b="b"/>
            <a:pathLst>
              <a:path w="1985179" h="560813">
                <a:moveTo>
                  <a:pt x="0" y="0"/>
                </a:moveTo>
                <a:lnTo>
                  <a:pt x="1985180" y="0"/>
                </a:lnTo>
                <a:lnTo>
                  <a:pt x="1985180" y="560814"/>
                </a:lnTo>
                <a:lnTo>
                  <a:pt x="0" y="560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851052" flipH="1">
            <a:off x="6733681" y="1989844"/>
            <a:ext cx="1985179" cy="560813"/>
          </a:xfrm>
          <a:custGeom>
            <a:avLst/>
            <a:gdLst/>
            <a:ahLst/>
            <a:cxnLst/>
            <a:rect l="l" t="t" r="r" b="b"/>
            <a:pathLst>
              <a:path w="1985179" h="560813">
                <a:moveTo>
                  <a:pt x="1985180" y="0"/>
                </a:moveTo>
                <a:lnTo>
                  <a:pt x="0" y="0"/>
                </a:lnTo>
                <a:lnTo>
                  <a:pt x="0" y="560813"/>
                </a:lnTo>
                <a:lnTo>
                  <a:pt x="1985180" y="560813"/>
                </a:lnTo>
                <a:lnTo>
                  <a:pt x="19851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970384" y="5041782"/>
            <a:ext cx="1567117" cy="428998"/>
          </a:xfrm>
          <a:custGeom>
            <a:avLst/>
            <a:gdLst/>
            <a:ahLst/>
            <a:cxnLst/>
            <a:rect l="l" t="t" r="r" b="b"/>
            <a:pathLst>
              <a:path w="1567117" h="428998">
                <a:moveTo>
                  <a:pt x="0" y="0"/>
                </a:moveTo>
                <a:lnTo>
                  <a:pt x="1567117" y="0"/>
                </a:lnTo>
                <a:lnTo>
                  <a:pt x="1567117" y="428999"/>
                </a:lnTo>
                <a:lnTo>
                  <a:pt x="0" y="428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482789">
            <a:off x="9371936" y="3675400"/>
            <a:ext cx="1567117" cy="428998"/>
          </a:xfrm>
          <a:custGeom>
            <a:avLst/>
            <a:gdLst/>
            <a:ahLst/>
            <a:cxnLst/>
            <a:rect l="l" t="t" r="r" b="b"/>
            <a:pathLst>
              <a:path w="1567117" h="428998">
                <a:moveTo>
                  <a:pt x="0" y="0"/>
                </a:moveTo>
                <a:lnTo>
                  <a:pt x="1567117" y="0"/>
                </a:lnTo>
                <a:lnTo>
                  <a:pt x="1567117" y="428998"/>
                </a:lnTo>
                <a:lnTo>
                  <a:pt x="0" y="42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63931">
            <a:off x="9291750" y="6456794"/>
            <a:ext cx="1126477" cy="308373"/>
          </a:xfrm>
          <a:custGeom>
            <a:avLst/>
            <a:gdLst/>
            <a:ahLst/>
            <a:cxnLst/>
            <a:rect l="l" t="t" r="r" b="b"/>
            <a:pathLst>
              <a:path w="1126477" h="308373">
                <a:moveTo>
                  <a:pt x="0" y="0"/>
                </a:moveTo>
                <a:lnTo>
                  <a:pt x="1126477" y="0"/>
                </a:lnTo>
                <a:lnTo>
                  <a:pt x="1126477" y="308373"/>
                </a:lnTo>
                <a:lnTo>
                  <a:pt x="0" y="308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30705" y="4488204"/>
            <a:ext cx="4483408" cy="4483408"/>
          </a:xfrm>
          <a:custGeom>
            <a:avLst/>
            <a:gdLst/>
            <a:ahLst/>
            <a:cxnLst/>
            <a:rect l="l" t="t" r="r" b="b"/>
            <a:pathLst>
              <a:path w="4483408" h="4483408">
                <a:moveTo>
                  <a:pt x="0" y="0"/>
                </a:moveTo>
                <a:lnTo>
                  <a:pt x="4483408" y="0"/>
                </a:lnTo>
                <a:lnTo>
                  <a:pt x="4483408" y="4483408"/>
                </a:lnTo>
                <a:lnTo>
                  <a:pt x="0" y="4483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325794" y="112248"/>
            <a:ext cx="3974832" cy="3070558"/>
          </a:xfrm>
          <a:custGeom>
            <a:avLst/>
            <a:gdLst/>
            <a:ahLst/>
            <a:cxnLst/>
            <a:rect l="l" t="t" r="r" b="b"/>
            <a:pathLst>
              <a:path w="3974832" h="3070558">
                <a:moveTo>
                  <a:pt x="0" y="0"/>
                </a:moveTo>
                <a:lnTo>
                  <a:pt x="3974832" y="0"/>
                </a:lnTo>
                <a:lnTo>
                  <a:pt x="3974832" y="3070558"/>
                </a:lnTo>
                <a:lnTo>
                  <a:pt x="0" y="3070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30705" y="1561802"/>
            <a:ext cx="4918357" cy="1581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3"/>
              </a:lnSpc>
              <a:spcBef>
                <a:spcPct val="0"/>
              </a:spcBef>
            </a:pPr>
            <a:r>
              <a:rPr lang="en-US" sz="4575" spc="91">
                <a:solidFill>
                  <a:srgbClr val="FDFBFB"/>
                </a:solidFill>
                <a:latin typeface="Archivo Black"/>
              </a:rPr>
              <a:t>DISTRIBUTION STRATEGY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2898511" y="5860266"/>
            <a:ext cx="4666176" cy="4374802"/>
            <a:chOff x="0" y="0"/>
            <a:chExt cx="6221568" cy="5833069"/>
          </a:xfrm>
        </p:grpSpPr>
      </p:grpSp>
      <p:pic>
        <p:nvPicPr>
          <p:cNvPr id="33" name="Picture 32" descr="A graph with numbers and a green rectangle&#10;&#10;Description automatically generated">
            <a:extLst>
              <a:ext uri="{FF2B5EF4-FFF2-40B4-BE49-F238E27FC236}">
                <a16:creationId xmlns:a16="http://schemas.microsoft.com/office/drawing/2014/main" id="{1A421C75-D4AE-930D-FCA4-B95521666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455" y="5862658"/>
            <a:ext cx="4624244" cy="433522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-23536"/>
          <a:ext cx="18288000" cy="11327607"/>
        </p:xfrm>
        <a:graphic>
          <a:graphicData uri="http://schemas.openxmlformats.org/drawingml/2006/table">
            <a:tbl>
              <a:tblPr/>
              <a:tblGrid>
                <a:gridCol w="3499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9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6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49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327607"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049"/>
                        </a:lnSpc>
                      </a:pPr>
                      <a:r>
                        <a:rPr lang="en-US" sz="2699" spc="134">
                          <a:solidFill>
                            <a:srgbClr val="191919"/>
                          </a:solidFill>
                          <a:latin typeface="Open Sans 2 Bold"/>
                        </a:rPr>
                        <a:t>MONTHS 1-3</a:t>
                      </a:r>
                    </a:p>
                    <a:p>
                      <a:pPr algn="ctr">
                        <a:lnSpc>
                          <a:spcPts val="3149"/>
                        </a:lnSpc>
                      </a:pPr>
                      <a:r>
                        <a:rPr lang="en-US" sz="2099" spc="41">
                          <a:solidFill>
                            <a:srgbClr val="191919"/>
                          </a:solidFill>
                          <a:latin typeface="Open Sans 2"/>
                        </a:rPr>
                        <a:t>PRODUCT &amp; PACKAGING FINALIZATION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049"/>
                        </a:lnSpc>
                      </a:pPr>
                      <a:r>
                        <a:rPr lang="en-US" sz="2699" spc="134">
                          <a:solidFill>
                            <a:srgbClr val="191919"/>
                          </a:solidFill>
                          <a:latin typeface="Open Sans 2 Bold"/>
                        </a:rPr>
                        <a:t>MONTHS 4-6</a:t>
                      </a:r>
                    </a:p>
                    <a:p>
                      <a:pPr algn="ctr">
                        <a:lnSpc>
                          <a:spcPts val="3149"/>
                        </a:lnSpc>
                      </a:pPr>
                      <a:r>
                        <a:rPr lang="en-US" sz="2099" spc="41">
                          <a:solidFill>
                            <a:srgbClr val="191919"/>
                          </a:solidFill>
                          <a:latin typeface="Open Sans 2"/>
                        </a:rPr>
                        <a:t>MARKETING CAMPAIGN LAUNCH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14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049"/>
                        </a:lnSpc>
                      </a:pPr>
                      <a:r>
                        <a:rPr lang="en-US" sz="2699" spc="134">
                          <a:solidFill>
                            <a:srgbClr val="191919"/>
                          </a:solidFill>
                          <a:latin typeface="Open Sans 2 Bold"/>
                        </a:rPr>
                        <a:t>MONTH 7</a:t>
                      </a:r>
                    </a:p>
                    <a:p>
                      <a:pPr algn="ctr">
                        <a:lnSpc>
                          <a:spcPts val="3149"/>
                        </a:lnSpc>
                      </a:pPr>
                      <a:r>
                        <a:rPr lang="en-US" sz="2099" spc="41">
                          <a:solidFill>
                            <a:srgbClr val="191919"/>
                          </a:solidFill>
                          <a:latin typeface="Open Sans 2"/>
                        </a:rPr>
                        <a:t>OFFICIAL PRODUCT LAUNCH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049"/>
                        </a:lnSpc>
                      </a:pPr>
                      <a:r>
                        <a:rPr lang="en-US" sz="2699" spc="53">
                          <a:solidFill>
                            <a:srgbClr val="191919"/>
                          </a:solidFill>
                          <a:latin typeface="Open Sans 2 Bold"/>
                        </a:rPr>
                        <a:t>Months 8-12</a:t>
                      </a:r>
                    </a:p>
                    <a:p>
                      <a:pPr algn="ctr">
                        <a:lnSpc>
                          <a:spcPts val="3299"/>
                        </a:lnSpc>
                      </a:pPr>
                      <a:r>
                        <a:rPr lang="en-US" sz="2199" spc="43">
                          <a:solidFill>
                            <a:srgbClr val="191919"/>
                          </a:solidFill>
                          <a:latin typeface="Open Sans 2"/>
                        </a:rPr>
                        <a:t>Distribution Expansion</a:t>
                      </a:r>
                    </a:p>
                    <a:p>
                      <a:pPr algn="ctr">
                        <a:lnSpc>
                          <a:spcPts val="3299"/>
                        </a:lnSpc>
                      </a:pPr>
                      <a:endParaRPr lang="en-US" sz="2199" spc="43">
                        <a:solidFill>
                          <a:srgbClr val="191919"/>
                        </a:solidFill>
                        <a:latin typeface="Open Sans 2"/>
                      </a:endParaRP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2700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4049"/>
                        </a:lnSpc>
                      </a:pPr>
                      <a:r>
                        <a:rPr lang="en-US" sz="2699" spc="53">
                          <a:solidFill>
                            <a:srgbClr val="191919"/>
                          </a:solidFill>
                          <a:latin typeface="Open Sans 2 Bold"/>
                        </a:rPr>
                        <a:t>Year 1</a:t>
                      </a:r>
                    </a:p>
                    <a:p>
                      <a:pPr algn="ctr">
                        <a:lnSpc>
                          <a:spcPts val="3299"/>
                        </a:lnSpc>
                      </a:pPr>
                      <a:r>
                        <a:rPr lang="en-US" sz="2199" spc="43">
                          <a:solidFill>
                            <a:srgbClr val="191919"/>
                          </a:solidFill>
                          <a:latin typeface="Open Sans 2"/>
                        </a:rPr>
                        <a:t>$500,000 Revenue</a:t>
                      </a:r>
                    </a:p>
                  </a:txBody>
                  <a:tcPr marL="190500" marR="190500" marT="190500" marB="190500">
                    <a:lnL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 rot="-829633">
            <a:off x="101452" y="8486967"/>
            <a:ext cx="20724935" cy="5634207"/>
            <a:chOff x="0" y="0"/>
            <a:chExt cx="5458419" cy="1483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58419" cy="1483907"/>
            </a:xfrm>
            <a:custGeom>
              <a:avLst/>
              <a:gdLst/>
              <a:ahLst/>
              <a:cxnLst/>
              <a:rect l="l" t="t" r="r" b="b"/>
              <a:pathLst>
                <a:path w="5458419" h="1483907">
                  <a:moveTo>
                    <a:pt x="0" y="0"/>
                  </a:moveTo>
                  <a:lnTo>
                    <a:pt x="5458419" y="0"/>
                  </a:lnTo>
                  <a:lnTo>
                    <a:pt x="5458419" y="1483907"/>
                  </a:lnTo>
                  <a:lnTo>
                    <a:pt x="0" y="14839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458419" cy="1512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829633">
            <a:off x="-2079337" y="-2518513"/>
            <a:ext cx="20724935" cy="5634207"/>
            <a:chOff x="0" y="0"/>
            <a:chExt cx="5458419" cy="14839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58419" cy="1483907"/>
            </a:xfrm>
            <a:custGeom>
              <a:avLst/>
              <a:gdLst/>
              <a:ahLst/>
              <a:cxnLst/>
              <a:rect l="l" t="t" r="r" b="b"/>
              <a:pathLst>
                <a:path w="5458419" h="1483907">
                  <a:moveTo>
                    <a:pt x="0" y="0"/>
                  </a:moveTo>
                  <a:lnTo>
                    <a:pt x="5458419" y="0"/>
                  </a:lnTo>
                  <a:lnTo>
                    <a:pt x="5458419" y="1483907"/>
                  </a:lnTo>
                  <a:lnTo>
                    <a:pt x="0" y="14839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458419" cy="1512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563791"/>
            <a:ext cx="946844" cy="946844"/>
            <a:chOff x="0" y="0"/>
            <a:chExt cx="556826" cy="5568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spc="139">
                  <a:solidFill>
                    <a:srgbClr val="FFFFFF"/>
                  </a:solidFill>
                  <a:latin typeface="Open Sans 2 Bold"/>
                </a:rPr>
                <a:t>1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502122" y="5510635"/>
            <a:ext cx="0" cy="792119"/>
          </a:xfrm>
          <a:prstGeom prst="line">
            <a:avLst/>
          </a:prstGeom>
          <a:ln w="47625" cap="flat">
            <a:solidFill>
              <a:srgbClr val="86EAE9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6015677" y="700201"/>
            <a:ext cx="946844" cy="946844"/>
            <a:chOff x="0" y="0"/>
            <a:chExt cx="556826" cy="5568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1C88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spc="139">
                  <a:solidFill>
                    <a:srgbClr val="FFFFFF"/>
                  </a:solidFill>
                  <a:latin typeface="Open Sans 2 Bold"/>
                </a:rPr>
                <a:t>5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6489099" y="1647046"/>
            <a:ext cx="0" cy="735854"/>
          </a:xfrm>
          <a:prstGeom prst="line">
            <a:avLst/>
          </a:prstGeom>
          <a:ln w="47625" cap="flat">
            <a:solidFill>
              <a:srgbClr val="1C88C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2244928" y="1541550"/>
            <a:ext cx="946844" cy="946844"/>
            <a:chOff x="0" y="0"/>
            <a:chExt cx="556826" cy="5568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18AFD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spc="139">
                  <a:solidFill>
                    <a:srgbClr val="FFFFFF"/>
                  </a:solidFill>
                  <a:latin typeface="Open Sans 2 Bold"/>
                </a:rPr>
                <a:t>4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2718351" y="2488395"/>
            <a:ext cx="0" cy="735854"/>
          </a:xfrm>
          <a:prstGeom prst="line">
            <a:avLst/>
          </a:prstGeom>
          <a:ln w="47625" cap="flat">
            <a:solidFill>
              <a:srgbClr val="18AFD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8694381" y="2488395"/>
            <a:ext cx="946844" cy="946844"/>
            <a:chOff x="0" y="0"/>
            <a:chExt cx="556826" cy="5568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spc="139">
                  <a:solidFill>
                    <a:srgbClr val="FFFFFF"/>
                  </a:solidFill>
                  <a:latin typeface="Open Sans 2 Bold"/>
                </a:rPr>
                <a:t>3</a:t>
              </a:r>
            </a:p>
          </p:txBody>
        </p:sp>
      </p:grpSp>
      <p:sp>
        <p:nvSpPr>
          <p:cNvPr id="24" name="AutoShape 24"/>
          <p:cNvSpPr/>
          <p:nvPr/>
        </p:nvSpPr>
        <p:spPr>
          <a:xfrm>
            <a:off x="9167804" y="3435239"/>
            <a:ext cx="23812" cy="866774"/>
          </a:xfrm>
          <a:prstGeom prst="line">
            <a:avLst/>
          </a:prstGeom>
          <a:ln w="47625" cap="flat">
            <a:solidFill>
              <a:srgbClr val="37C9EF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4802194" y="3490941"/>
            <a:ext cx="946844" cy="946844"/>
            <a:chOff x="0" y="0"/>
            <a:chExt cx="556826" cy="5568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56826" cy="556826"/>
            </a:xfrm>
            <a:custGeom>
              <a:avLst/>
              <a:gdLst/>
              <a:ahLst/>
              <a:cxnLst/>
              <a:rect l="l" t="t" r="r" b="b"/>
              <a:pathLst>
                <a:path w="556826" h="556826">
                  <a:moveTo>
                    <a:pt x="278413" y="0"/>
                  </a:moveTo>
                  <a:cubicBezTo>
                    <a:pt x="124650" y="0"/>
                    <a:pt x="0" y="124650"/>
                    <a:pt x="0" y="278413"/>
                  </a:cubicBezTo>
                  <a:cubicBezTo>
                    <a:pt x="0" y="432176"/>
                    <a:pt x="124650" y="556826"/>
                    <a:pt x="278413" y="556826"/>
                  </a:cubicBezTo>
                  <a:cubicBezTo>
                    <a:pt x="432176" y="556826"/>
                    <a:pt x="556826" y="432176"/>
                    <a:pt x="556826" y="278413"/>
                  </a:cubicBezTo>
                  <a:cubicBezTo>
                    <a:pt x="556826" y="124650"/>
                    <a:pt x="432176" y="0"/>
                    <a:pt x="278413" y="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202" y="-4948"/>
              <a:ext cx="452421" cy="50957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spc="139">
                  <a:solidFill>
                    <a:srgbClr val="FFFFFF"/>
                  </a:solidFill>
                  <a:latin typeface="Open Sans 2 Bold"/>
                </a:rPr>
                <a:t>2</a:t>
              </a:r>
            </a:p>
          </p:txBody>
        </p:sp>
      </p:grpSp>
      <p:sp>
        <p:nvSpPr>
          <p:cNvPr id="28" name="AutoShape 28"/>
          <p:cNvSpPr/>
          <p:nvPr/>
        </p:nvSpPr>
        <p:spPr>
          <a:xfrm>
            <a:off x="5275617" y="4437785"/>
            <a:ext cx="0" cy="999078"/>
          </a:xfrm>
          <a:prstGeom prst="line">
            <a:avLst/>
          </a:prstGeom>
          <a:ln w="47625" cap="flat">
            <a:solidFill>
              <a:srgbClr val="3EDAD8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1050383" y="986394"/>
            <a:ext cx="7232747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1"/>
              </a:lnSpc>
            </a:pPr>
            <a:r>
              <a:rPr lang="en-US" sz="3509" spc="70">
                <a:solidFill>
                  <a:srgbClr val="191919"/>
                </a:solidFill>
                <a:latin typeface="Archivo Black"/>
              </a:rPr>
              <a:t>TIMELINE AND MILESTONES</a:t>
            </a:r>
          </a:p>
          <a:p>
            <a:pPr>
              <a:lnSpc>
                <a:spcPts val="4211"/>
              </a:lnSpc>
            </a:pPr>
            <a:endParaRPr lang="en-US" sz="3509" spc="70">
              <a:solidFill>
                <a:srgbClr val="191919"/>
              </a:solidFill>
              <a:latin typeface="Archivo Black"/>
            </a:endParaRPr>
          </a:p>
          <a:p>
            <a:pPr>
              <a:lnSpc>
                <a:spcPts val="4211"/>
              </a:lnSpc>
            </a:pPr>
            <a:endParaRPr lang="en-US" sz="3509" spc="70">
              <a:solidFill>
                <a:srgbClr val="191919"/>
              </a:solidFill>
              <a:latin typeface="Archiv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318</Words>
  <Application>Microsoft Macintosh PowerPoint</Application>
  <PresentationFormat>Custom</PresentationFormat>
  <Paragraphs>146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Calibri</vt:lpstr>
      <vt:lpstr>Arbutus Slab</vt:lpstr>
      <vt:lpstr>Archivo Black</vt:lpstr>
      <vt:lpstr>Arial</vt:lpstr>
      <vt:lpstr>Canva Sans Bold</vt:lpstr>
      <vt:lpstr>Canva Sans</vt:lpstr>
      <vt:lpstr>Barlow Bold</vt:lpstr>
      <vt:lpstr>Open Sans 2 Bold</vt:lpstr>
      <vt:lpstr>Open Sans 2</vt:lpstr>
      <vt:lpstr>Poppins Bold</vt:lpstr>
      <vt:lpstr>Montserrat Bold</vt:lpstr>
      <vt:lpstr>Montserrat</vt:lpstr>
      <vt:lpstr>Montserrat Ultra-Bold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Blue 3d Modern Futuristic Technology Pitch Deck Presentation</dc:title>
  <cp:lastModifiedBy>Kritika Sobti</cp:lastModifiedBy>
  <cp:revision>5</cp:revision>
  <dcterms:created xsi:type="dcterms:W3CDTF">2006-08-16T00:00:00Z</dcterms:created>
  <dcterms:modified xsi:type="dcterms:W3CDTF">2024-11-21T04:58:10Z</dcterms:modified>
  <dc:identifier>DAF0CQWNT-k</dc:identifier>
</cp:coreProperties>
</file>